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 id="2147483692" r:id="rId3"/>
  </p:sldMasterIdLst>
  <p:notesMasterIdLst>
    <p:notesMasterId r:id="rId16"/>
  </p:notesMasterIdLst>
  <p:sldIdLst>
    <p:sldId id="672" r:id="rId4"/>
    <p:sldId id="696" r:id="rId5"/>
    <p:sldId id="697" r:id="rId6"/>
    <p:sldId id="713" r:id="rId7"/>
    <p:sldId id="718" r:id="rId8"/>
    <p:sldId id="708" r:id="rId9"/>
    <p:sldId id="704" r:id="rId10"/>
    <p:sldId id="714" r:id="rId11"/>
    <p:sldId id="715" r:id="rId12"/>
    <p:sldId id="716" r:id="rId13"/>
    <p:sldId id="717" r:id="rId14"/>
    <p:sldId id="711"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7"/>
            <p14:sldId id="713"/>
            <p14:sldId id="718"/>
            <p14:sldId id="708"/>
            <p14:sldId id="704"/>
            <p14:sldId id="714"/>
            <p14:sldId id="715"/>
            <p14:sldId id="716"/>
            <p14:sldId id="717"/>
            <p14:sldId id="711"/>
          </p14:sldIdLst>
        </p14:section>
        <p14:section name="附录-素材" id="{3050140B-5B37-47BE-8423-F6A0577ED44C}">
          <p14:sldIdLst/>
        </p14:section>
        <p14:section name="使用规范" id="{47918508-6F2A-4DC8-ACB3-0B9712E4E2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79874" autoAdjust="0"/>
  </p:normalViewPr>
  <p:slideViewPr>
    <p:cSldViewPr snapToGrid="0">
      <p:cViewPr>
        <p:scale>
          <a:sx n="100" d="100"/>
          <a:sy n="100" d="100"/>
        </p:scale>
        <p:origin x="850" y="871"/>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cstate="email">
              <a:alphaModFix amt="5000"/>
              <a:extLst>
                <a:ext uri="{28A0092B-C50C-407E-A947-70E740481C1C}">
                  <a14:useLocalDpi xmlns:a14="http://schemas.microsoft.com/office/drawing/2010/main"/>
                </a:ext>
              </a:extLst>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4"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502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08218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93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cstate="email">
            <a:extLst>
              <a:ext uri="{28A0092B-C50C-407E-A947-70E740481C1C}">
                <a14:useLocalDpi xmlns:a14="http://schemas.microsoft.com/office/drawing/2010/main"/>
              </a:ext>
            </a:extLst>
          </a:blip>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cstate="email">
            <a:alphaModFix amt="3000"/>
            <a:extLst>
              <a:ext uri="{28A0092B-C50C-407E-A947-70E740481C1C}">
                <a14:useLocalDpi xmlns:a14="http://schemas.microsoft.com/office/drawing/2010/main"/>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106294"/>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80851"/>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p:txBody>
          <a:bodyPr/>
          <a:lstStyle/>
          <a:p>
            <a:r>
              <a:rPr lang="zh-CN" altLang="en-US" dirty="0">
                <a:ea typeface="+mn-ea"/>
                <a:cs typeface="+mn-ea"/>
              </a:rPr>
              <a:t>近期工作汇报</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汇报</a:t>
            </a:r>
            <a:r>
              <a:rPr kumimoji="0" lang="zh-CN" altLang="en-US" sz="2000" i="0" u="none" strike="noStrike" kern="1200" cap="none" spc="0" normalizeH="0" baseline="0" noProof="0" dirty="0">
                <a:ln>
                  <a:noFill/>
                </a:ln>
                <a:solidFill>
                  <a:schemeClr val="accent2"/>
                </a:solidFill>
                <a:effectLst/>
                <a:uLnTx/>
                <a:uFillTx/>
                <a:latin typeface="Arial"/>
                <a:cs typeface="+mn-ea"/>
              </a:rPr>
              <a:t>人：</a:t>
            </a:r>
            <a:r>
              <a:rPr lang="zh-CN" altLang="en-US" sz="2000" dirty="0">
                <a:solidFill>
                  <a:schemeClr val="accent2"/>
                </a:solidFill>
                <a:latin typeface="Arial"/>
                <a:cs typeface="+mn-ea"/>
              </a:rPr>
              <a:t>邱瑞宸</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3" name="矩形 12">
            <a:extLst>
              <a:ext uri="{FF2B5EF4-FFF2-40B4-BE49-F238E27FC236}">
                <a16:creationId xmlns:a16="http://schemas.microsoft.com/office/drawing/2014/main" id="{D1150C4D-B9D9-453C-8026-A24298F5C6D6}"/>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魏海坤</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2022</a:t>
            </a:r>
            <a:r>
              <a:rPr kumimoji="0" lang="en-US" altLang="zh-CN" sz="2000" i="0" u="none" strike="noStrike" kern="1200" cap="none" spc="0" normalizeH="0" baseline="0" noProof="0" dirty="0">
                <a:ln>
                  <a:noFill/>
                </a:ln>
                <a:solidFill>
                  <a:schemeClr val="accent1"/>
                </a:solidFill>
                <a:effectLst/>
                <a:uLnTx/>
                <a:uFillTx/>
                <a:latin typeface="Arial"/>
                <a:cs typeface="+mn-ea"/>
              </a:rPr>
              <a:t>/11/14</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215608B-7718-2B62-2789-B2C8759A57B7}"/>
              </a:ext>
            </a:extLst>
          </p:cNvPr>
          <p:cNvSpPr>
            <a:spLocks noGrp="1"/>
          </p:cNvSpPr>
          <p:nvPr>
            <p:ph type="body" sz="quarter" idx="11"/>
          </p:nvPr>
        </p:nvSpPr>
        <p:spPr/>
        <p:txBody>
          <a:bodyPr/>
          <a:lstStyle/>
          <a:p>
            <a:r>
              <a:rPr lang="en-US" altLang="zh-CN" dirty="0"/>
              <a:t>Yolov1</a:t>
            </a:r>
            <a:r>
              <a:rPr lang="zh-CN" altLang="en-US" dirty="0"/>
              <a:t>目标检测</a:t>
            </a:r>
          </a:p>
        </p:txBody>
      </p:sp>
      <p:sp>
        <p:nvSpPr>
          <p:cNvPr id="4" name="日期占位符 3">
            <a:extLst>
              <a:ext uri="{FF2B5EF4-FFF2-40B4-BE49-F238E27FC236}">
                <a16:creationId xmlns:a16="http://schemas.microsoft.com/office/drawing/2014/main" id="{E21C3069-6DE5-171A-72BF-B09B5C1A2B60}"/>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9" name="文本框 8">
            <a:extLst>
              <a:ext uri="{FF2B5EF4-FFF2-40B4-BE49-F238E27FC236}">
                <a16:creationId xmlns:a16="http://schemas.microsoft.com/office/drawing/2014/main" id="{F2193382-638F-9F49-5C2C-02509E609F77}"/>
              </a:ext>
            </a:extLst>
          </p:cNvPr>
          <p:cNvSpPr txBox="1"/>
          <p:nvPr/>
        </p:nvSpPr>
        <p:spPr>
          <a:xfrm>
            <a:off x="743059" y="980020"/>
            <a:ext cx="4667804" cy="3774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400" dirty="0">
                <a:solidFill>
                  <a:srgbClr val="121212"/>
                </a:solidFill>
                <a:latin typeface="+mn-ea"/>
              </a:rPr>
              <a:t>P-R</a:t>
            </a:r>
            <a:r>
              <a:rPr lang="zh-CN" altLang="en-US" sz="1400" dirty="0">
                <a:solidFill>
                  <a:srgbClr val="121212"/>
                </a:solidFill>
                <a:latin typeface="+mn-ea"/>
              </a:rPr>
              <a:t>曲线的绘制</a:t>
            </a:r>
            <a:endParaRPr lang="en-US" altLang="zh-CN" sz="1400" dirty="0">
              <a:solidFill>
                <a:srgbClr val="121212"/>
              </a:solidFill>
              <a:latin typeface="+mn-ea"/>
            </a:endParaRPr>
          </a:p>
        </p:txBody>
      </p:sp>
      <p:pic>
        <p:nvPicPr>
          <p:cNvPr id="3073" name="Picture 1">
            <a:extLst>
              <a:ext uri="{FF2B5EF4-FFF2-40B4-BE49-F238E27FC236}">
                <a16:creationId xmlns:a16="http://schemas.microsoft.com/office/drawing/2014/main" id="{1921CE71-200C-B053-D52C-7C13EC5E5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059" y="1661331"/>
            <a:ext cx="5383303" cy="40644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61EA4815-342A-F2E4-FD01-04F88B82B73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18D78A19-B0E4-5D05-D4F6-5B34DF37FDD9}"/>
              </a:ext>
            </a:extLst>
          </p:cNvPr>
          <p:cNvSpPr txBox="1"/>
          <p:nvPr/>
        </p:nvSpPr>
        <p:spPr>
          <a:xfrm>
            <a:off x="595085" y="4525456"/>
            <a:ext cx="6096000" cy="1200329"/>
          </a:xfrm>
          <a:prstGeom prst="rect">
            <a:avLst/>
          </a:prstGeom>
          <a:noFill/>
        </p:spPr>
        <p:txBody>
          <a:bodyPr wrap="square">
            <a:spAutoFit/>
          </a:bodyPr>
          <a:lstStyle/>
          <a:p>
            <a:r>
              <a:rPr lang="zh-CN" altLang="en-US" b="0" i="0" dirty="0">
                <a:solidFill>
                  <a:srgbClr val="4D4D4D"/>
                </a:solidFill>
                <a:effectLst/>
                <a:latin typeface="-apple-system"/>
              </a:rPr>
              <a:t>用</a:t>
            </a:r>
            <a:r>
              <a:rPr lang="en-US" altLang="zh-CN" b="0" i="0" dirty="0">
                <a:solidFill>
                  <a:srgbClr val="4D4D4D"/>
                </a:solidFill>
                <a:effectLst/>
                <a:latin typeface="-apple-system"/>
              </a:rPr>
              <a:t>0.9</a:t>
            </a:r>
            <a:r>
              <a:rPr lang="zh-CN" altLang="en-US" b="0" i="0" dirty="0">
                <a:solidFill>
                  <a:srgbClr val="4D4D4D"/>
                </a:solidFill>
                <a:effectLst/>
                <a:latin typeface="-apple-system"/>
              </a:rPr>
              <a:t>作为阈值，</a:t>
            </a:r>
            <a:r>
              <a:rPr lang="en-US" altLang="zh-CN" b="0" i="0" dirty="0">
                <a:solidFill>
                  <a:srgbClr val="4D4D4D"/>
                </a:solidFill>
                <a:effectLst/>
                <a:latin typeface="-apple-system"/>
              </a:rPr>
              <a:t>TP=1</a:t>
            </a:r>
            <a:r>
              <a:rPr lang="zh-CN" altLang="en-US" b="0" i="0" dirty="0">
                <a:solidFill>
                  <a:srgbClr val="4D4D4D"/>
                </a:solidFill>
                <a:effectLst/>
                <a:latin typeface="-apple-system"/>
              </a:rPr>
              <a:t>，</a:t>
            </a:r>
            <a:r>
              <a:rPr lang="en-US" altLang="zh-CN" b="0" i="0" dirty="0">
                <a:solidFill>
                  <a:srgbClr val="4D4D4D"/>
                </a:solidFill>
                <a:effectLst/>
                <a:latin typeface="-apple-system"/>
              </a:rPr>
              <a:t>FP=0</a:t>
            </a:r>
            <a:r>
              <a:rPr lang="zh-CN" altLang="en-US" b="0" i="0" dirty="0">
                <a:solidFill>
                  <a:srgbClr val="4D4D4D"/>
                </a:solidFill>
                <a:effectLst/>
                <a:latin typeface="-apple-system"/>
              </a:rPr>
              <a:t>，</a:t>
            </a:r>
            <a:r>
              <a:rPr lang="en-US" altLang="zh-CN" b="0" i="0" dirty="0">
                <a:solidFill>
                  <a:srgbClr val="4D4D4D"/>
                </a:solidFill>
                <a:effectLst/>
                <a:latin typeface="-apple-system"/>
              </a:rPr>
              <a:t>FN=9</a:t>
            </a:r>
            <a:r>
              <a:rPr lang="zh-CN" altLang="en-US" b="0" i="0" dirty="0">
                <a:solidFill>
                  <a:srgbClr val="4D4D4D"/>
                </a:solidFill>
                <a:effectLst/>
                <a:latin typeface="-apple-system"/>
              </a:rPr>
              <a:t>，故</a:t>
            </a:r>
            <a:r>
              <a:rPr lang="en-US" altLang="zh-CN" b="0" i="0" dirty="0">
                <a:solidFill>
                  <a:srgbClr val="4D4D4D"/>
                </a:solidFill>
                <a:effectLst/>
                <a:latin typeface="-apple-system"/>
              </a:rPr>
              <a:t>P=1</a:t>
            </a:r>
            <a:r>
              <a:rPr lang="zh-CN" altLang="en-US" b="0" i="0" dirty="0">
                <a:solidFill>
                  <a:srgbClr val="4D4D4D"/>
                </a:solidFill>
                <a:effectLst/>
                <a:latin typeface="-apple-system"/>
              </a:rPr>
              <a:t>，</a:t>
            </a:r>
            <a:r>
              <a:rPr lang="en-US" altLang="zh-CN" b="0" i="0" dirty="0">
                <a:solidFill>
                  <a:srgbClr val="4D4D4D"/>
                </a:solidFill>
                <a:effectLst/>
                <a:latin typeface="-apple-system"/>
              </a:rPr>
              <a:t>R=0.1</a:t>
            </a:r>
            <a:r>
              <a:rPr lang="zh-CN" altLang="en-US" b="0" i="0" dirty="0">
                <a:solidFill>
                  <a:srgbClr val="4D4D4D"/>
                </a:solidFill>
                <a:effectLst/>
                <a:latin typeface="-apple-system"/>
              </a:rPr>
              <a:t>。 </a:t>
            </a:r>
            <a:br>
              <a:rPr lang="zh-CN" altLang="en-US" dirty="0"/>
            </a:br>
            <a:r>
              <a:rPr lang="zh-CN" altLang="en-US" b="0" i="0" dirty="0">
                <a:solidFill>
                  <a:srgbClr val="4D4D4D"/>
                </a:solidFill>
                <a:effectLst/>
                <a:latin typeface="-apple-system"/>
              </a:rPr>
              <a:t>用</a:t>
            </a:r>
            <a:r>
              <a:rPr lang="en-US" altLang="zh-CN" b="0" i="0" dirty="0">
                <a:solidFill>
                  <a:srgbClr val="4D4D4D"/>
                </a:solidFill>
                <a:effectLst/>
                <a:latin typeface="-apple-system"/>
              </a:rPr>
              <a:t>0.8</a:t>
            </a:r>
            <a:r>
              <a:rPr lang="zh-CN" altLang="en-US" b="0" i="0" dirty="0">
                <a:solidFill>
                  <a:srgbClr val="4D4D4D"/>
                </a:solidFill>
                <a:effectLst/>
                <a:latin typeface="-apple-system"/>
              </a:rPr>
              <a:t>作为阈值，</a:t>
            </a:r>
            <a:r>
              <a:rPr lang="en-US" altLang="zh-CN" b="0" i="0" dirty="0">
                <a:solidFill>
                  <a:srgbClr val="4D4D4D"/>
                </a:solidFill>
                <a:effectLst/>
                <a:latin typeface="-apple-system"/>
              </a:rPr>
              <a:t>P=1</a:t>
            </a:r>
            <a:r>
              <a:rPr lang="zh-CN" altLang="en-US" b="0" i="0" dirty="0">
                <a:solidFill>
                  <a:srgbClr val="4D4D4D"/>
                </a:solidFill>
                <a:effectLst/>
                <a:latin typeface="-apple-system"/>
              </a:rPr>
              <a:t>，</a:t>
            </a:r>
            <a:r>
              <a:rPr lang="en-US" altLang="zh-CN" b="0" i="0" dirty="0">
                <a:solidFill>
                  <a:srgbClr val="4D4D4D"/>
                </a:solidFill>
                <a:effectLst/>
                <a:latin typeface="-apple-system"/>
              </a:rPr>
              <a:t>R=0.2</a:t>
            </a:r>
            <a:r>
              <a:rPr lang="zh-CN" altLang="en-US" b="0" i="0" dirty="0">
                <a:solidFill>
                  <a:srgbClr val="4D4D4D"/>
                </a:solidFill>
                <a:effectLst/>
                <a:latin typeface="-apple-system"/>
              </a:rPr>
              <a:t>。 </a:t>
            </a:r>
            <a:br>
              <a:rPr lang="zh-CN" altLang="en-US" dirty="0"/>
            </a:br>
            <a:r>
              <a:rPr lang="zh-CN" altLang="en-US" b="0" i="0" dirty="0">
                <a:solidFill>
                  <a:srgbClr val="4D4D4D"/>
                </a:solidFill>
                <a:effectLst/>
                <a:latin typeface="-apple-system"/>
              </a:rPr>
              <a:t>用</a:t>
            </a:r>
            <a:r>
              <a:rPr lang="en-US" altLang="zh-CN" b="0" i="0" dirty="0">
                <a:solidFill>
                  <a:srgbClr val="4D4D4D"/>
                </a:solidFill>
                <a:effectLst/>
                <a:latin typeface="-apple-system"/>
              </a:rPr>
              <a:t>0.7</a:t>
            </a:r>
            <a:r>
              <a:rPr lang="zh-CN" altLang="en-US" b="0" i="0" dirty="0">
                <a:solidFill>
                  <a:srgbClr val="4D4D4D"/>
                </a:solidFill>
                <a:effectLst/>
                <a:latin typeface="-apple-system"/>
              </a:rPr>
              <a:t>作为阈值，</a:t>
            </a:r>
            <a:r>
              <a:rPr lang="en-US" altLang="zh-CN" b="0" i="0" dirty="0">
                <a:solidFill>
                  <a:srgbClr val="4D4D4D"/>
                </a:solidFill>
                <a:effectLst/>
                <a:latin typeface="-apple-system"/>
              </a:rPr>
              <a:t>P=0.67</a:t>
            </a:r>
            <a:r>
              <a:rPr lang="zh-CN" altLang="en-US" b="0" i="0" dirty="0">
                <a:solidFill>
                  <a:srgbClr val="4D4D4D"/>
                </a:solidFill>
                <a:effectLst/>
                <a:latin typeface="-apple-system"/>
              </a:rPr>
              <a:t>，</a:t>
            </a:r>
            <a:r>
              <a:rPr lang="en-US" altLang="zh-CN" b="0" i="0" dirty="0">
                <a:solidFill>
                  <a:srgbClr val="4D4D4D"/>
                </a:solidFill>
                <a:effectLst/>
                <a:latin typeface="-apple-system"/>
              </a:rPr>
              <a:t>R=0.2</a:t>
            </a:r>
            <a:r>
              <a:rPr lang="zh-CN" altLang="en-US" b="0" i="0" dirty="0">
                <a:solidFill>
                  <a:srgbClr val="4D4D4D"/>
                </a:solidFill>
                <a:effectLst/>
                <a:latin typeface="-apple-system"/>
              </a:rPr>
              <a:t>。 </a:t>
            </a:r>
            <a:br>
              <a:rPr lang="zh-CN" altLang="en-US" dirty="0"/>
            </a:br>
            <a:r>
              <a:rPr lang="zh-CN" altLang="en-US" b="0" i="0" dirty="0">
                <a:solidFill>
                  <a:srgbClr val="4D4D4D"/>
                </a:solidFill>
                <a:effectLst/>
                <a:latin typeface="-apple-system"/>
              </a:rPr>
              <a:t>用</a:t>
            </a:r>
            <a:r>
              <a:rPr lang="en-US" altLang="zh-CN" b="0" i="0" dirty="0">
                <a:solidFill>
                  <a:srgbClr val="4D4D4D"/>
                </a:solidFill>
                <a:effectLst/>
                <a:latin typeface="-apple-system"/>
              </a:rPr>
              <a:t>0.6</a:t>
            </a:r>
            <a:r>
              <a:rPr lang="zh-CN" altLang="en-US" b="0" i="0" dirty="0">
                <a:solidFill>
                  <a:srgbClr val="4D4D4D"/>
                </a:solidFill>
                <a:effectLst/>
                <a:latin typeface="-apple-system"/>
              </a:rPr>
              <a:t>作为阈值，</a:t>
            </a:r>
            <a:r>
              <a:rPr lang="en-US" altLang="zh-CN" b="0" i="0" dirty="0">
                <a:solidFill>
                  <a:srgbClr val="4D4D4D"/>
                </a:solidFill>
                <a:effectLst/>
                <a:latin typeface="-apple-system"/>
              </a:rPr>
              <a:t>P=0.75</a:t>
            </a:r>
            <a:r>
              <a:rPr lang="zh-CN" altLang="en-US" b="0" i="0" dirty="0">
                <a:solidFill>
                  <a:srgbClr val="4D4D4D"/>
                </a:solidFill>
                <a:effectLst/>
                <a:latin typeface="-apple-system"/>
              </a:rPr>
              <a:t>，</a:t>
            </a:r>
            <a:r>
              <a:rPr lang="en-US" altLang="zh-CN" b="0" i="0" dirty="0">
                <a:solidFill>
                  <a:srgbClr val="4D4D4D"/>
                </a:solidFill>
                <a:effectLst/>
                <a:latin typeface="-apple-system"/>
              </a:rPr>
              <a:t>R=0.3</a:t>
            </a:r>
            <a:r>
              <a:rPr lang="zh-CN" altLang="en-US" b="0" i="0" dirty="0">
                <a:solidFill>
                  <a:srgbClr val="4D4D4D"/>
                </a:solidFill>
                <a:effectLst/>
                <a:latin typeface="-apple-system"/>
              </a:rPr>
              <a:t>。 </a:t>
            </a:r>
            <a:endParaRPr lang="zh-CN" altLang="en-US" dirty="0"/>
          </a:p>
        </p:txBody>
      </p:sp>
      <p:pic>
        <p:nvPicPr>
          <p:cNvPr id="3080" name="Picture 8">
            <a:extLst>
              <a:ext uri="{FF2B5EF4-FFF2-40B4-BE49-F238E27FC236}">
                <a16:creationId xmlns:a16="http://schemas.microsoft.com/office/drawing/2014/main" id="{6D5F6228-4D45-701C-3435-5A36754EE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040" y="1867348"/>
            <a:ext cx="2952419" cy="22183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4F089ED-BE2D-F3DC-2CA3-94EBE6088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431" y="1527303"/>
            <a:ext cx="1831412" cy="279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01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C98D96C-9ADC-BA29-DA6D-3A4C187DD225}"/>
              </a:ext>
            </a:extLst>
          </p:cNvPr>
          <p:cNvSpPr>
            <a:spLocks noGrp="1"/>
          </p:cNvSpPr>
          <p:nvPr>
            <p:ph type="body" sz="quarter" idx="11"/>
          </p:nvPr>
        </p:nvSpPr>
        <p:spPr/>
        <p:txBody>
          <a:bodyPr/>
          <a:lstStyle/>
          <a:p>
            <a:r>
              <a:rPr lang="zh-CN" altLang="en-US" dirty="0"/>
              <a:t>近期工作和后期安排</a:t>
            </a:r>
          </a:p>
        </p:txBody>
      </p:sp>
      <p:sp>
        <p:nvSpPr>
          <p:cNvPr id="4" name="日期占位符 3">
            <a:extLst>
              <a:ext uri="{FF2B5EF4-FFF2-40B4-BE49-F238E27FC236}">
                <a16:creationId xmlns:a16="http://schemas.microsoft.com/office/drawing/2014/main" id="{C4160780-0E48-265F-1C69-12B38C6D63DE}"/>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6C2CDE97-0FD5-C0D4-F065-B968BD9DF0B6}"/>
              </a:ext>
            </a:extLst>
          </p:cNvPr>
          <p:cNvSpPr>
            <a:spLocks noGrp="1"/>
          </p:cNvSpPr>
          <p:nvPr>
            <p:ph type="sldNum" sz="quarter" idx="28"/>
          </p:nvPr>
        </p:nvSpPr>
        <p:spPr/>
        <p:txBody>
          <a:bodyPr/>
          <a:lstStyle/>
          <a:p>
            <a:fld id="{C79ECAFE-A460-4E13-ABCB-32CAE6136244}" type="slidenum">
              <a:rPr lang="zh-CN" altLang="en-US" smtClean="0"/>
              <a:pPr/>
              <a:t>11</a:t>
            </a:fld>
            <a:endParaRPr lang="zh-CN" altLang="en-US" dirty="0"/>
          </a:p>
        </p:txBody>
      </p:sp>
      <p:sp>
        <p:nvSpPr>
          <p:cNvPr id="16" name="文本框 15">
            <a:extLst>
              <a:ext uri="{FF2B5EF4-FFF2-40B4-BE49-F238E27FC236}">
                <a16:creationId xmlns:a16="http://schemas.microsoft.com/office/drawing/2014/main" id="{E8027520-5C85-9B50-8D96-3EA9BD2665D6}"/>
              </a:ext>
            </a:extLst>
          </p:cNvPr>
          <p:cNvSpPr txBox="1"/>
          <p:nvPr/>
        </p:nvSpPr>
        <p:spPr>
          <a:xfrm>
            <a:off x="734066" y="1231431"/>
            <a:ext cx="6096662" cy="2639569"/>
          </a:xfrm>
          <a:prstGeom prst="rect">
            <a:avLst/>
          </a:prstGeom>
          <a:noFill/>
        </p:spPr>
        <p:txBody>
          <a:bodyPr wrap="square">
            <a:spAutoFit/>
          </a:bodyPr>
          <a:lstStyle/>
          <a:p>
            <a:pPr>
              <a:lnSpc>
                <a:spcPct val="150000"/>
              </a:lnSpc>
            </a:pPr>
            <a:r>
              <a:rPr lang="zh-CN" altLang="en-US" sz="1400" dirty="0">
                <a:solidFill>
                  <a:srgbClr val="121212"/>
                </a:solidFill>
                <a:latin typeface="+mn-ea"/>
              </a:rPr>
              <a:t>近期工作：</a:t>
            </a:r>
            <a:endParaRPr lang="en-US" altLang="zh-CN" sz="1400" dirty="0">
              <a:solidFill>
                <a:srgbClr val="121212"/>
              </a:solidFill>
              <a:latin typeface="+mn-ea"/>
            </a:endParaRPr>
          </a:p>
          <a:p>
            <a:pPr marL="342900" indent="-342900">
              <a:lnSpc>
                <a:spcPct val="150000"/>
              </a:lnSpc>
              <a:buAutoNum type="arabicPeriod"/>
            </a:pPr>
            <a:r>
              <a:rPr lang="zh-CN" altLang="en-US" sz="1400" dirty="0">
                <a:solidFill>
                  <a:srgbClr val="121212"/>
                </a:solidFill>
                <a:latin typeface="+mn-ea"/>
              </a:rPr>
              <a:t>数据集的制作，采用</a:t>
            </a:r>
            <a:r>
              <a:rPr lang="en-US" altLang="zh-CN" sz="1400" dirty="0">
                <a:solidFill>
                  <a:srgbClr val="121212"/>
                </a:solidFill>
                <a:latin typeface="+mn-ea"/>
              </a:rPr>
              <a:t>Altium Designer18</a:t>
            </a:r>
            <a:r>
              <a:rPr lang="zh-CN" altLang="en-US" sz="1400" dirty="0">
                <a:solidFill>
                  <a:srgbClr val="121212"/>
                </a:solidFill>
                <a:latin typeface="+mn-ea"/>
              </a:rPr>
              <a:t>进行各种电路元器件的绘制，并且进行标注。</a:t>
            </a:r>
            <a:endParaRPr lang="en-US" altLang="zh-CN" sz="1400" dirty="0">
              <a:solidFill>
                <a:srgbClr val="121212"/>
              </a:solidFill>
              <a:latin typeface="+mn-ea"/>
            </a:endParaRPr>
          </a:p>
          <a:p>
            <a:pPr marL="342900" indent="-342900">
              <a:lnSpc>
                <a:spcPct val="150000"/>
              </a:lnSpc>
              <a:buAutoNum type="arabicPeriod"/>
            </a:pPr>
            <a:r>
              <a:rPr lang="zh-CN" altLang="en-US" sz="1400" dirty="0">
                <a:solidFill>
                  <a:srgbClr val="121212"/>
                </a:solidFill>
                <a:latin typeface="+mn-ea"/>
              </a:rPr>
              <a:t>学习</a:t>
            </a:r>
            <a:r>
              <a:rPr lang="en-US" altLang="zh-CN" sz="1400" dirty="0">
                <a:solidFill>
                  <a:srgbClr val="121212"/>
                </a:solidFill>
                <a:latin typeface="+mn-ea"/>
              </a:rPr>
              <a:t>yolo</a:t>
            </a:r>
            <a:r>
              <a:rPr lang="zh-CN" altLang="en-US" sz="1400" dirty="0">
                <a:solidFill>
                  <a:srgbClr val="121212"/>
                </a:solidFill>
                <a:latin typeface="+mn-ea"/>
              </a:rPr>
              <a:t>系列算法的基本原理，阅读</a:t>
            </a:r>
            <a:r>
              <a:rPr lang="en-US" altLang="zh-CN" sz="1400" dirty="0">
                <a:solidFill>
                  <a:srgbClr val="121212"/>
                </a:solidFill>
                <a:latin typeface="+mn-ea"/>
              </a:rPr>
              <a:t>yolo</a:t>
            </a:r>
            <a:r>
              <a:rPr lang="zh-CN" altLang="en-US" sz="1400" dirty="0">
                <a:solidFill>
                  <a:srgbClr val="121212"/>
                </a:solidFill>
                <a:latin typeface="+mn-ea"/>
              </a:rPr>
              <a:t>源码，目前能够看懂部分参数的设置以及修改。</a:t>
            </a:r>
            <a:endParaRPr lang="en-US" altLang="zh-CN" sz="1400" dirty="0">
              <a:solidFill>
                <a:srgbClr val="121212"/>
              </a:solidFill>
              <a:latin typeface="+mn-ea"/>
            </a:endParaRPr>
          </a:p>
          <a:p>
            <a:pPr marL="342900" indent="-342900">
              <a:lnSpc>
                <a:spcPct val="150000"/>
              </a:lnSpc>
              <a:buAutoNum type="arabicPeriod"/>
            </a:pPr>
            <a:r>
              <a:rPr lang="zh-CN" altLang="en-US" sz="1400" dirty="0">
                <a:solidFill>
                  <a:srgbClr val="121212"/>
                </a:solidFill>
                <a:latin typeface="+mn-ea"/>
              </a:rPr>
              <a:t>对目标检测领域的一些相关小组件进行了</a:t>
            </a:r>
            <a:r>
              <a:rPr lang="en-US" altLang="zh-CN" sz="1400" dirty="0">
                <a:solidFill>
                  <a:srgbClr val="121212"/>
                </a:solidFill>
                <a:latin typeface="+mn-ea"/>
              </a:rPr>
              <a:t>python</a:t>
            </a:r>
            <a:r>
              <a:rPr lang="zh-CN" altLang="en-US" sz="1400" dirty="0">
                <a:solidFill>
                  <a:srgbClr val="121212"/>
                </a:solidFill>
                <a:latin typeface="+mn-ea"/>
              </a:rPr>
              <a:t>的复现：</a:t>
            </a:r>
            <a:r>
              <a:rPr lang="en-US" altLang="zh-CN" sz="1400" dirty="0">
                <a:solidFill>
                  <a:srgbClr val="121212"/>
                </a:solidFill>
                <a:latin typeface="+mn-ea"/>
              </a:rPr>
              <a:t>NMS</a:t>
            </a:r>
            <a:r>
              <a:rPr lang="zh-CN" altLang="en-US" sz="1400" dirty="0">
                <a:solidFill>
                  <a:srgbClr val="121212"/>
                </a:solidFill>
                <a:latin typeface="+mn-ea"/>
              </a:rPr>
              <a:t>非极大值抑制算法、坐标归一化算法、</a:t>
            </a:r>
            <a:r>
              <a:rPr lang="en-US" altLang="zh-CN" sz="1400" dirty="0">
                <a:solidFill>
                  <a:srgbClr val="121212"/>
                </a:solidFill>
                <a:latin typeface="+mn-ea"/>
              </a:rPr>
              <a:t>PR</a:t>
            </a:r>
            <a:r>
              <a:rPr lang="zh-CN" altLang="en-US" sz="1400" dirty="0">
                <a:solidFill>
                  <a:srgbClr val="121212"/>
                </a:solidFill>
                <a:latin typeface="+mn-ea"/>
              </a:rPr>
              <a:t>曲线绘制、混淆矩阵的生成和计算。</a:t>
            </a:r>
            <a:endParaRPr lang="en-US" altLang="zh-CN" sz="1400" dirty="0">
              <a:solidFill>
                <a:srgbClr val="121212"/>
              </a:solidFill>
              <a:latin typeface="+mn-ea"/>
            </a:endParaRPr>
          </a:p>
          <a:p>
            <a:pPr marL="342900" indent="-342900">
              <a:lnSpc>
                <a:spcPct val="150000"/>
              </a:lnSpc>
              <a:buAutoNum type="arabicPeriod"/>
            </a:pPr>
            <a:endParaRPr lang="en-US" altLang="zh-CN" sz="1400" dirty="0">
              <a:solidFill>
                <a:srgbClr val="121212"/>
              </a:solidFill>
              <a:latin typeface="+mn-ea"/>
            </a:endParaRPr>
          </a:p>
        </p:txBody>
      </p:sp>
      <p:pic>
        <p:nvPicPr>
          <p:cNvPr id="17" name="图片 16">
            <a:extLst>
              <a:ext uri="{FF2B5EF4-FFF2-40B4-BE49-F238E27FC236}">
                <a16:creationId xmlns:a16="http://schemas.microsoft.com/office/drawing/2014/main" id="{F4D341DF-635E-ED48-AE3E-1B6CE6499106}"/>
              </a:ext>
            </a:extLst>
          </p:cNvPr>
          <p:cNvPicPr>
            <a:picLocks noChangeAspect="1"/>
          </p:cNvPicPr>
          <p:nvPr/>
        </p:nvPicPr>
        <p:blipFill>
          <a:blip r:embed="rId2"/>
          <a:stretch>
            <a:fillRect/>
          </a:stretch>
        </p:blipFill>
        <p:spPr>
          <a:xfrm>
            <a:off x="7741831" y="3634085"/>
            <a:ext cx="3200948" cy="2206099"/>
          </a:xfrm>
          <a:prstGeom prst="rect">
            <a:avLst/>
          </a:prstGeom>
        </p:spPr>
      </p:pic>
      <p:pic>
        <p:nvPicPr>
          <p:cNvPr id="19" name="图片 18">
            <a:extLst>
              <a:ext uri="{FF2B5EF4-FFF2-40B4-BE49-F238E27FC236}">
                <a16:creationId xmlns:a16="http://schemas.microsoft.com/office/drawing/2014/main" id="{8843E2D2-35A6-6B1B-2B59-1A089FF18243}"/>
              </a:ext>
            </a:extLst>
          </p:cNvPr>
          <p:cNvPicPr>
            <a:picLocks noChangeAspect="1"/>
          </p:cNvPicPr>
          <p:nvPr/>
        </p:nvPicPr>
        <p:blipFill>
          <a:blip r:embed="rId3"/>
          <a:stretch>
            <a:fillRect/>
          </a:stretch>
        </p:blipFill>
        <p:spPr>
          <a:xfrm>
            <a:off x="7741831" y="933955"/>
            <a:ext cx="3200948" cy="2652887"/>
          </a:xfrm>
          <a:prstGeom prst="rect">
            <a:avLst/>
          </a:prstGeom>
        </p:spPr>
      </p:pic>
      <p:sp>
        <p:nvSpPr>
          <p:cNvPr id="20" name="文本框 19">
            <a:extLst>
              <a:ext uri="{FF2B5EF4-FFF2-40B4-BE49-F238E27FC236}">
                <a16:creationId xmlns:a16="http://schemas.microsoft.com/office/drawing/2014/main" id="{582DC2E0-97A3-0AB9-C903-10CB5112B6C9}"/>
              </a:ext>
            </a:extLst>
          </p:cNvPr>
          <p:cNvSpPr txBox="1"/>
          <p:nvPr/>
        </p:nvSpPr>
        <p:spPr>
          <a:xfrm>
            <a:off x="734066" y="3773245"/>
            <a:ext cx="6096662" cy="2316403"/>
          </a:xfrm>
          <a:prstGeom prst="rect">
            <a:avLst/>
          </a:prstGeom>
          <a:noFill/>
        </p:spPr>
        <p:txBody>
          <a:bodyPr wrap="square">
            <a:spAutoFit/>
          </a:bodyPr>
          <a:lstStyle/>
          <a:p>
            <a:pPr>
              <a:lnSpc>
                <a:spcPct val="150000"/>
              </a:lnSpc>
            </a:pPr>
            <a:r>
              <a:rPr lang="zh-CN" altLang="en-US" sz="1400" dirty="0">
                <a:solidFill>
                  <a:srgbClr val="121212"/>
                </a:solidFill>
                <a:latin typeface="+mn-ea"/>
              </a:rPr>
              <a:t>后期安排：</a:t>
            </a:r>
            <a:endParaRPr lang="en-US" altLang="zh-CN" sz="1400" dirty="0">
              <a:solidFill>
                <a:srgbClr val="121212"/>
              </a:solidFill>
              <a:latin typeface="+mn-ea"/>
            </a:endParaRPr>
          </a:p>
          <a:p>
            <a:pPr marL="342900" indent="-342900">
              <a:lnSpc>
                <a:spcPct val="150000"/>
              </a:lnSpc>
              <a:buAutoNum type="arabicPeriod"/>
            </a:pPr>
            <a:r>
              <a:rPr lang="zh-CN" altLang="en-US" sz="1400" dirty="0">
                <a:solidFill>
                  <a:srgbClr val="121212"/>
                </a:solidFill>
                <a:latin typeface="+mn-ea"/>
              </a:rPr>
              <a:t>尽快结束十四所项目</a:t>
            </a:r>
            <a:endParaRPr lang="en-US" altLang="zh-CN" sz="1400" dirty="0">
              <a:solidFill>
                <a:srgbClr val="121212"/>
              </a:solidFill>
              <a:latin typeface="+mn-ea"/>
            </a:endParaRPr>
          </a:p>
          <a:p>
            <a:pPr marL="342900" indent="-342900">
              <a:lnSpc>
                <a:spcPct val="150000"/>
              </a:lnSpc>
              <a:buAutoNum type="arabicPeriod"/>
            </a:pPr>
            <a:r>
              <a:rPr lang="zh-CN" altLang="en-US" sz="1400" dirty="0">
                <a:solidFill>
                  <a:srgbClr val="121212"/>
                </a:solidFill>
                <a:latin typeface="+mn-ea"/>
              </a:rPr>
              <a:t>继续学习目标检测算法，从而能熟练的使用一些已有的目标检测框架并适当修改相关参数</a:t>
            </a:r>
            <a:endParaRPr lang="en-US" altLang="zh-CN" sz="1400" dirty="0">
              <a:solidFill>
                <a:srgbClr val="121212"/>
              </a:solidFill>
              <a:latin typeface="+mn-ea"/>
            </a:endParaRPr>
          </a:p>
          <a:p>
            <a:pPr marL="342900" indent="-342900">
              <a:lnSpc>
                <a:spcPct val="150000"/>
              </a:lnSpc>
              <a:buAutoNum type="arabicPeriod"/>
            </a:pPr>
            <a:r>
              <a:rPr lang="zh-CN" altLang="en-US" sz="1400" dirty="0">
                <a:solidFill>
                  <a:srgbClr val="121212"/>
                </a:solidFill>
                <a:latin typeface="+mn-ea"/>
              </a:rPr>
              <a:t>数据集的制作和标注</a:t>
            </a:r>
            <a:endParaRPr lang="en-US" altLang="zh-CN" sz="1400" dirty="0">
              <a:solidFill>
                <a:srgbClr val="121212"/>
              </a:solidFill>
              <a:latin typeface="+mn-ea"/>
            </a:endParaRPr>
          </a:p>
          <a:p>
            <a:pPr marL="342900" indent="-342900">
              <a:lnSpc>
                <a:spcPct val="150000"/>
              </a:lnSpc>
              <a:buAutoNum type="arabicPeriod"/>
            </a:pPr>
            <a:r>
              <a:rPr lang="zh-CN" altLang="en-US" sz="1400" dirty="0">
                <a:solidFill>
                  <a:srgbClr val="121212"/>
                </a:solidFill>
                <a:latin typeface="+mn-ea"/>
              </a:rPr>
              <a:t>继续查阅电路图纸智能识别的相关论文。</a:t>
            </a:r>
            <a:endParaRPr lang="en-US" altLang="zh-CN" sz="1400" dirty="0">
              <a:solidFill>
                <a:srgbClr val="121212"/>
              </a:solidFill>
              <a:latin typeface="+mn-ea"/>
            </a:endParaRPr>
          </a:p>
          <a:p>
            <a:pPr marL="342900" indent="-342900">
              <a:lnSpc>
                <a:spcPct val="150000"/>
              </a:lnSpc>
              <a:buAutoNum type="arabicPeriod"/>
            </a:pPr>
            <a:endParaRPr lang="en-US" altLang="zh-CN" sz="1400" dirty="0">
              <a:solidFill>
                <a:srgbClr val="121212"/>
              </a:solidFill>
              <a:latin typeface="+mn-ea"/>
            </a:endParaRPr>
          </a:p>
        </p:txBody>
      </p:sp>
      <p:pic>
        <p:nvPicPr>
          <p:cNvPr id="18" name="图片 17">
            <a:extLst>
              <a:ext uri="{FF2B5EF4-FFF2-40B4-BE49-F238E27FC236}">
                <a16:creationId xmlns:a16="http://schemas.microsoft.com/office/drawing/2014/main" id="{60BDA861-44A5-6670-AE63-FFB30F09CED2}"/>
              </a:ext>
            </a:extLst>
          </p:cNvPr>
          <p:cNvPicPr>
            <a:picLocks noChangeAspect="1"/>
          </p:cNvPicPr>
          <p:nvPr/>
        </p:nvPicPr>
        <p:blipFill>
          <a:blip r:embed="rId4"/>
          <a:stretch>
            <a:fillRect/>
          </a:stretch>
        </p:blipFill>
        <p:spPr>
          <a:xfrm>
            <a:off x="391166" y="3913414"/>
            <a:ext cx="6864418" cy="1926771"/>
          </a:xfrm>
          <a:prstGeom prst="rect">
            <a:avLst/>
          </a:prstGeom>
        </p:spPr>
      </p:pic>
    </p:spTree>
    <p:extLst>
      <p:ext uri="{BB962C8B-B14F-4D97-AF65-F5344CB8AC3E}">
        <p14:creationId xmlns:p14="http://schemas.microsoft.com/office/powerpoint/2010/main" val="122271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8"/>
                                        </p:tgtEl>
                                        <p:attrNameLst>
                                          <p:attrName>ppt_x</p:attrName>
                                        </p:attrNameLst>
                                      </p:cBhvr>
                                      <p:tavLst>
                                        <p:tav tm="0">
                                          <p:val>
                                            <p:strVal val="ppt_x"/>
                                          </p:val>
                                        </p:tav>
                                        <p:tav tm="100000">
                                          <p:val>
                                            <p:strVal val="ppt_x"/>
                                          </p:val>
                                        </p:tav>
                                      </p:tavLst>
                                    </p:anim>
                                    <p:anim calcmode="lin" valueType="num">
                                      <p:cBhvr additive="base">
                                        <p:cTn id="7" dur="500"/>
                                        <p:tgtEl>
                                          <p:spTgt spid="18"/>
                                        </p:tgtEl>
                                        <p:attrNameLst>
                                          <p:attrName>ppt_y</p:attrName>
                                        </p:attrNameLst>
                                      </p:cBhvr>
                                      <p:tavLst>
                                        <p:tav tm="0">
                                          <p:val>
                                            <p:strVal val="ppt_y"/>
                                          </p:val>
                                        </p:tav>
                                        <p:tav tm="100000">
                                          <p:val>
                                            <p:strVal val="1+ppt_h/2"/>
                                          </p:val>
                                        </p:tav>
                                      </p:tavLst>
                                    </p:anim>
                                    <p:set>
                                      <p:cBhvr>
                                        <p:cTn id="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D1BD0DE-90A8-CA19-3554-28E9429BF3A4}"/>
              </a:ext>
            </a:extLst>
          </p:cNvPr>
          <p:cNvSpPr>
            <a:spLocks noGrp="1"/>
          </p:cNvSpPr>
          <p:nvPr>
            <p:ph type="body" sz="quarter" idx="11"/>
          </p:nvPr>
        </p:nvSpPr>
        <p:spPr/>
        <p:txBody>
          <a:bodyPr/>
          <a:lstStyle/>
          <a:p>
            <a:r>
              <a:rPr lang="zh-CN" altLang="en-US" dirty="0"/>
              <a:t>后续工作</a:t>
            </a:r>
          </a:p>
        </p:txBody>
      </p:sp>
      <p:sp>
        <p:nvSpPr>
          <p:cNvPr id="4" name="日期占位符 3">
            <a:extLst>
              <a:ext uri="{FF2B5EF4-FFF2-40B4-BE49-F238E27FC236}">
                <a16:creationId xmlns:a16="http://schemas.microsoft.com/office/drawing/2014/main" id="{93C7E78F-8F07-B6DA-CB08-63AE626D7380}"/>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F7A2BF64-98F0-D253-5AA2-F589601318B2}"/>
              </a:ext>
            </a:extLst>
          </p:cNvPr>
          <p:cNvSpPr>
            <a:spLocks noGrp="1"/>
          </p:cNvSpPr>
          <p:nvPr>
            <p:ph type="sldNum" sz="quarter" idx="28"/>
          </p:nvPr>
        </p:nvSpPr>
        <p:spPr/>
        <p:txBody>
          <a:bodyPr/>
          <a:lstStyle/>
          <a:p>
            <a:fld id="{C79ECAFE-A460-4E13-ABCB-32CAE6136244}" type="slidenum">
              <a:rPr lang="zh-CN" altLang="en-US" smtClean="0"/>
              <a:pPr/>
              <a:t>12</a:t>
            </a:fld>
            <a:endParaRPr lang="zh-CN" altLang="en-US" dirty="0"/>
          </a:p>
        </p:txBody>
      </p:sp>
      <p:sp>
        <p:nvSpPr>
          <p:cNvPr id="6" name="文本占位符 5">
            <a:extLst>
              <a:ext uri="{FF2B5EF4-FFF2-40B4-BE49-F238E27FC236}">
                <a16:creationId xmlns:a16="http://schemas.microsoft.com/office/drawing/2014/main" id="{395CC061-42A5-1B95-5950-10720B2C3D94}"/>
              </a:ext>
            </a:extLst>
          </p:cNvPr>
          <p:cNvSpPr>
            <a:spLocks noGrp="1"/>
          </p:cNvSpPr>
          <p:nvPr>
            <p:ph type="body" sz="quarter" idx="29"/>
          </p:nvPr>
        </p:nvSpPr>
        <p:spPr>
          <a:xfrm>
            <a:off x="2331720" y="3429000"/>
            <a:ext cx="3982720" cy="1107996"/>
          </a:xfrm>
        </p:spPr>
        <p:txBody>
          <a:bodyPr/>
          <a:lstStyle/>
          <a:p>
            <a:r>
              <a:rPr lang="zh-CN" altLang="en-US" sz="6600" dirty="0"/>
              <a:t>谢谢</a:t>
            </a:r>
          </a:p>
        </p:txBody>
      </p:sp>
      <p:sp>
        <p:nvSpPr>
          <p:cNvPr id="10" name="文本占位符 9">
            <a:extLst>
              <a:ext uri="{FF2B5EF4-FFF2-40B4-BE49-F238E27FC236}">
                <a16:creationId xmlns:a16="http://schemas.microsoft.com/office/drawing/2014/main" id="{455ECF43-977A-788C-692A-4EBFE2BBA907}"/>
              </a:ext>
            </a:extLst>
          </p:cNvPr>
          <p:cNvSpPr>
            <a:spLocks noGrp="1"/>
          </p:cNvSpPr>
          <p:nvPr>
            <p:ph type="body" sz="quarter" idx="22"/>
          </p:nvPr>
        </p:nvSpPr>
        <p:spPr>
          <a:xfrm>
            <a:off x="5641388" y="1625048"/>
            <a:ext cx="1908733" cy="3607904"/>
          </a:xfrm>
        </p:spPr>
        <p:txBody>
          <a:bodyPr/>
          <a:lstStyle/>
          <a:p>
            <a:pPr marL="285750" indent="-285750" algn="l">
              <a:buFont typeface="Arial" panose="020B0604020202020204" pitchFamily="34" charset="0"/>
              <a:buChar char="•"/>
            </a:pPr>
            <a:r>
              <a:rPr lang="zh-CN" altLang="en-US" dirty="0"/>
              <a:t>标记数据集</a:t>
            </a:r>
            <a:endParaRPr lang="en-US" altLang="zh-CN" dirty="0"/>
          </a:p>
          <a:p>
            <a:pPr marL="285750" indent="-285750" algn="l">
              <a:buFont typeface="Arial" panose="020B0604020202020204" pitchFamily="34" charset="0"/>
              <a:buChar char="•"/>
            </a:pPr>
            <a:r>
              <a:rPr lang="zh-CN" altLang="en-US" dirty="0"/>
              <a:t>实验市面上的目标检测算法</a:t>
            </a:r>
            <a:endParaRPr lang="en-US" altLang="zh-CN" dirty="0"/>
          </a:p>
          <a:p>
            <a:pPr marL="285750" indent="-285750" algn="l">
              <a:buFont typeface="Arial" panose="020B0604020202020204" pitchFamily="34" charset="0"/>
              <a:buChar char="•"/>
            </a:pPr>
            <a:endParaRPr lang="en-US" altLang="zh-CN" dirty="0"/>
          </a:p>
          <a:p>
            <a:pPr marL="285750" indent="-285750" algn="l">
              <a:buFont typeface="Arial" panose="020B0604020202020204" pitchFamily="34" charset="0"/>
              <a:buChar char="•"/>
            </a:pPr>
            <a:endParaRPr lang="zh-CN" altLang="en-US" dirty="0"/>
          </a:p>
        </p:txBody>
      </p:sp>
      <p:sp>
        <p:nvSpPr>
          <p:cNvPr id="11" name="文本占位符 10">
            <a:extLst>
              <a:ext uri="{FF2B5EF4-FFF2-40B4-BE49-F238E27FC236}">
                <a16:creationId xmlns:a16="http://schemas.microsoft.com/office/drawing/2014/main" id="{0B2424DD-7457-43DF-39E4-6F281E3DE2FE}"/>
              </a:ext>
            </a:extLst>
          </p:cNvPr>
          <p:cNvSpPr>
            <a:spLocks noGrp="1"/>
          </p:cNvSpPr>
          <p:nvPr>
            <p:ph type="body" sz="quarter" idx="34"/>
          </p:nvPr>
        </p:nvSpPr>
        <p:spPr>
          <a:xfrm>
            <a:off x="7550043" y="1625048"/>
            <a:ext cx="1908733" cy="3435224"/>
          </a:xfrm>
        </p:spPr>
        <p:txBody>
          <a:bodyPr/>
          <a:lstStyle/>
          <a:p>
            <a:pPr marL="285750" indent="-285750" algn="l">
              <a:buFont typeface="Arial" panose="020B0604020202020204" pitchFamily="34" charset="0"/>
              <a:buChar char="•"/>
            </a:pPr>
            <a:r>
              <a:rPr lang="zh-CN" altLang="en-US" dirty="0"/>
              <a:t>边缘检测技术</a:t>
            </a:r>
            <a:endParaRPr lang="en-US" altLang="zh-CN" dirty="0"/>
          </a:p>
          <a:p>
            <a:pPr marL="285750" indent="-285750" algn="l">
              <a:buFont typeface="Arial" panose="020B0604020202020204" pitchFamily="34" charset="0"/>
              <a:buChar char="•"/>
            </a:pPr>
            <a:r>
              <a:rPr lang="zh-CN" altLang="en-US" dirty="0"/>
              <a:t>霍夫变换识别直线</a:t>
            </a:r>
            <a:endParaRPr lang="en-US" altLang="zh-CN" dirty="0"/>
          </a:p>
          <a:p>
            <a:pPr marL="285750" indent="-285750" algn="l">
              <a:buFont typeface="Arial" panose="020B0604020202020204" pitchFamily="34" charset="0"/>
              <a:buChar char="•"/>
            </a:pPr>
            <a:r>
              <a:rPr lang="en-US" altLang="zh-CN" dirty="0"/>
              <a:t>K-means</a:t>
            </a:r>
            <a:r>
              <a:rPr lang="zh-CN" altLang="en-US" dirty="0"/>
              <a:t>聚类算法的实现</a:t>
            </a:r>
            <a:endParaRPr lang="en-US" altLang="zh-CN" dirty="0"/>
          </a:p>
          <a:p>
            <a:pPr marL="285750" indent="-285750" algn="l">
              <a:buFont typeface="Arial" panose="020B0604020202020204" pitchFamily="34" charset="0"/>
              <a:buChar char="•"/>
            </a:pPr>
            <a:r>
              <a:rPr lang="zh-CN" altLang="en-US" dirty="0"/>
              <a:t>电路图中的</a:t>
            </a:r>
            <a:r>
              <a:rPr lang="en-US" altLang="zh-CN" dirty="0"/>
              <a:t>OCR</a:t>
            </a:r>
            <a:r>
              <a:rPr lang="zh-CN" altLang="en-US" dirty="0"/>
              <a:t>技术</a:t>
            </a:r>
          </a:p>
        </p:txBody>
      </p:sp>
      <p:sp>
        <p:nvSpPr>
          <p:cNvPr id="12" name="文本占位符 11">
            <a:extLst>
              <a:ext uri="{FF2B5EF4-FFF2-40B4-BE49-F238E27FC236}">
                <a16:creationId xmlns:a16="http://schemas.microsoft.com/office/drawing/2014/main" id="{71A89EA9-69EF-8DE5-55F9-1663A8356D0D}"/>
              </a:ext>
            </a:extLst>
          </p:cNvPr>
          <p:cNvSpPr>
            <a:spLocks noGrp="1"/>
          </p:cNvSpPr>
          <p:nvPr>
            <p:ph type="body" sz="quarter" idx="35"/>
          </p:nvPr>
        </p:nvSpPr>
        <p:spPr>
          <a:xfrm>
            <a:off x="9458698" y="1625048"/>
            <a:ext cx="1908733" cy="2272249"/>
          </a:xfrm>
        </p:spPr>
        <p:txBody>
          <a:bodyPr/>
          <a:lstStyle/>
          <a:p>
            <a:pPr marL="285750" indent="-285750" algn="l">
              <a:buFont typeface="Arial" panose="020B0604020202020204" pitchFamily="34" charset="0"/>
              <a:buChar char="•"/>
            </a:pPr>
            <a:r>
              <a:rPr lang="zh-CN" altLang="en-US" dirty="0"/>
              <a:t>深入调研近期关于电路图智能识别的相关研究</a:t>
            </a:r>
          </a:p>
        </p:txBody>
      </p:sp>
      <p:sp>
        <p:nvSpPr>
          <p:cNvPr id="13" name="文本占位符 12">
            <a:extLst>
              <a:ext uri="{FF2B5EF4-FFF2-40B4-BE49-F238E27FC236}">
                <a16:creationId xmlns:a16="http://schemas.microsoft.com/office/drawing/2014/main" id="{0DCE2678-4C94-FFAB-92B0-56515C0A6DD6}"/>
              </a:ext>
            </a:extLst>
          </p:cNvPr>
          <p:cNvSpPr>
            <a:spLocks noGrp="1"/>
          </p:cNvSpPr>
          <p:nvPr>
            <p:ph type="body" sz="quarter" idx="36"/>
          </p:nvPr>
        </p:nvSpPr>
        <p:spPr>
          <a:xfrm>
            <a:off x="5641466" y="1220023"/>
            <a:ext cx="1908733" cy="400110"/>
          </a:xfrm>
        </p:spPr>
        <p:txBody>
          <a:bodyPr/>
          <a:lstStyle/>
          <a:p>
            <a:r>
              <a:rPr lang="zh-CN" altLang="en-US" dirty="0"/>
              <a:t>目标检测</a:t>
            </a:r>
          </a:p>
        </p:txBody>
      </p:sp>
      <p:sp>
        <p:nvSpPr>
          <p:cNvPr id="14" name="文本占位符 13">
            <a:extLst>
              <a:ext uri="{FF2B5EF4-FFF2-40B4-BE49-F238E27FC236}">
                <a16:creationId xmlns:a16="http://schemas.microsoft.com/office/drawing/2014/main" id="{8211FE5B-F252-777E-720F-DFB85E19ACE7}"/>
              </a:ext>
            </a:extLst>
          </p:cNvPr>
          <p:cNvSpPr>
            <a:spLocks noGrp="1"/>
          </p:cNvSpPr>
          <p:nvPr>
            <p:ph type="body" sz="quarter" idx="37"/>
          </p:nvPr>
        </p:nvSpPr>
        <p:spPr>
          <a:xfrm>
            <a:off x="7549887" y="1220023"/>
            <a:ext cx="1908733" cy="400110"/>
          </a:xfrm>
        </p:spPr>
        <p:txBody>
          <a:bodyPr/>
          <a:lstStyle/>
          <a:p>
            <a:r>
              <a:rPr lang="zh-CN" altLang="en-US" dirty="0"/>
              <a:t>直线识别</a:t>
            </a:r>
          </a:p>
        </p:txBody>
      </p:sp>
      <p:sp>
        <p:nvSpPr>
          <p:cNvPr id="15" name="文本占位符 14">
            <a:extLst>
              <a:ext uri="{FF2B5EF4-FFF2-40B4-BE49-F238E27FC236}">
                <a16:creationId xmlns:a16="http://schemas.microsoft.com/office/drawing/2014/main" id="{B0C07319-D04E-7981-6F83-949185A15281}"/>
              </a:ext>
            </a:extLst>
          </p:cNvPr>
          <p:cNvSpPr>
            <a:spLocks noGrp="1"/>
          </p:cNvSpPr>
          <p:nvPr>
            <p:ph type="body" sz="quarter" idx="38"/>
          </p:nvPr>
        </p:nvSpPr>
        <p:spPr>
          <a:xfrm>
            <a:off x="9458308" y="1220023"/>
            <a:ext cx="1908733" cy="400110"/>
          </a:xfrm>
        </p:spPr>
        <p:txBody>
          <a:bodyPr/>
          <a:lstStyle/>
          <a:p>
            <a:r>
              <a:rPr lang="zh-CN" altLang="en-US" dirty="0"/>
              <a:t>文献调研</a:t>
            </a:r>
          </a:p>
        </p:txBody>
      </p:sp>
    </p:spTree>
    <p:extLst>
      <p:ext uri="{BB962C8B-B14F-4D97-AF65-F5344CB8AC3E}">
        <p14:creationId xmlns:p14="http://schemas.microsoft.com/office/powerpoint/2010/main" val="1902087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十四所项目</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6" name="组合 65">
            <a:extLst>
              <a:ext uri="{FF2B5EF4-FFF2-40B4-BE49-F238E27FC236}">
                <a16:creationId xmlns:a16="http://schemas.microsoft.com/office/drawing/2014/main" id="{0D114120-8F70-4887-B86F-0391C5982EFA}"/>
              </a:ext>
            </a:extLst>
          </p:cNvPr>
          <p:cNvGrpSpPr/>
          <p:nvPr/>
        </p:nvGrpSpPr>
        <p:grpSpPr>
          <a:xfrm>
            <a:off x="6361919" y="2079250"/>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129570" y="255613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232387" y="1939693"/>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2" name="组合 1">
            <a:extLst>
              <a:ext uri="{FF2B5EF4-FFF2-40B4-BE49-F238E27FC236}">
                <a16:creationId xmlns:a16="http://schemas.microsoft.com/office/drawing/2014/main" id="{23146ED3-D448-A515-FC28-5349C3E9E493}"/>
              </a:ext>
            </a:extLst>
          </p:cNvPr>
          <p:cNvGrpSpPr/>
          <p:nvPr/>
        </p:nvGrpSpPr>
        <p:grpSpPr>
          <a:xfrm>
            <a:off x="6427037" y="3306714"/>
            <a:ext cx="495959" cy="495959"/>
            <a:chOff x="7112947" y="2706714"/>
            <a:chExt cx="495959" cy="495959"/>
          </a:xfrm>
        </p:grpSpPr>
        <p:sp>
          <p:nvSpPr>
            <p:cNvPr id="3" name="íṥļîḓê">
              <a:extLst>
                <a:ext uri="{FF2B5EF4-FFF2-40B4-BE49-F238E27FC236}">
                  <a16:creationId xmlns:a16="http://schemas.microsoft.com/office/drawing/2014/main" id="{63B1F298-1645-2512-8C3A-7BAB2E87047D}"/>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4" name="íṥlíḓê">
              <a:extLst>
                <a:ext uri="{FF2B5EF4-FFF2-40B4-BE49-F238E27FC236}">
                  <a16:creationId xmlns:a16="http://schemas.microsoft.com/office/drawing/2014/main" id="{447DF29D-643F-4683-9DB7-6DC3753B3F31}"/>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5" name="ïśļiḑé">
              <a:extLst>
                <a:ext uri="{FF2B5EF4-FFF2-40B4-BE49-F238E27FC236}">
                  <a16:creationId xmlns:a16="http://schemas.microsoft.com/office/drawing/2014/main" id="{F504CD14-8182-5F81-571E-4EA2B7AB5A58}"/>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6" name="直接连接符 5">
            <a:extLst>
              <a:ext uri="{FF2B5EF4-FFF2-40B4-BE49-F238E27FC236}">
                <a16:creationId xmlns:a16="http://schemas.microsoft.com/office/drawing/2014/main" id="{1AC167DE-918C-FA74-BE95-E0A61A649C86}"/>
              </a:ext>
            </a:extLst>
          </p:cNvPr>
          <p:cNvCxnSpPr>
            <a:cxnSpLocks/>
          </p:cNvCxnSpPr>
          <p:nvPr/>
        </p:nvCxnSpPr>
        <p:spPr>
          <a:xfrm>
            <a:off x="7194688" y="3783602"/>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E250E5C9-7E2E-68A9-CF9F-D2531A56A998}"/>
              </a:ext>
            </a:extLst>
          </p:cNvPr>
          <p:cNvGrpSpPr/>
          <p:nvPr/>
        </p:nvGrpSpPr>
        <p:grpSpPr>
          <a:xfrm>
            <a:off x="7274232" y="3169860"/>
            <a:ext cx="823578" cy="707886"/>
            <a:chOff x="8799490" y="3068244"/>
            <a:chExt cx="823578" cy="707886"/>
          </a:xfrm>
        </p:grpSpPr>
        <p:sp>
          <p:nvSpPr>
            <p:cNvPr id="8" name="文本框 7">
              <a:extLst>
                <a:ext uri="{FF2B5EF4-FFF2-40B4-BE49-F238E27FC236}">
                  <a16:creationId xmlns:a16="http://schemas.microsoft.com/office/drawing/2014/main" id="{BB24F626-A088-DA03-89AC-91944364AD22}"/>
                </a:ext>
              </a:extLst>
            </p:cNvPr>
            <p:cNvSpPr txBox="1"/>
            <p:nvPr/>
          </p:nvSpPr>
          <p:spPr>
            <a:xfrm>
              <a:off x="8799490" y="306824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 name="文本框 8">
              <a:extLst>
                <a:ext uri="{FF2B5EF4-FFF2-40B4-BE49-F238E27FC236}">
                  <a16:creationId xmlns:a16="http://schemas.microsoft.com/office/drawing/2014/main" id="{C2BCDEC1-58CF-F327-86F1-A01E6113A964}"/>
                </a:ext>
              </a:extLst>
            </p:cNvPr>
            <p:cNvSpPr txBox="1"/>
            <p:nvPr/>
          </p:nvSpPr>
          <p:spPr>
            <a:xfrm>
              <a:off x="8822844" y="306824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
        <p:nvSpPr>
          <p:cNvPr id="11" name="文本框 10">
            <a:extLst>
              <a:ext uri="{FF2B5EF4-FFF2-40B4-BE49-F238E27FC236}">
                <a16:creationId xmlns:a16="http://schemas.microsoft.com/office/drawing/2014/main" id="{158B16B8-1764-141E-CA51-1024D37C2916}"/>
              </a:ext>
            </a:extLst>
          </p:cNvPr>
          <p:cNvSpPr txBox="1"/>
          <p:nvPr/>
        </p:nvSpPr>
        <p:spPr>
          <a:xfrm>
            <a:off x="8049549" y="2001368"/>
            <a:ext cx="328792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目标检测算法学习</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12" name="文本框 11">
            <a:extLst>
              <a:ext uri="{FF2B5EF4-FFF2-40B4-BE49-F238E27FC236}">
                <a16:creationId xmlns:a16="http://schemas.microsoft.com/office/drawing/2014/main" id="{80234E80-7A3C-B1A8-84A2-ADCFAF4E4E0E}"/>
              </a:ext>
            </a:extLst>
          </p:cNvPr>
          <p:cNvSpPr txBox="1"/>
          <p:nvPr/>
        </p:nvSpPr>
        <p:spPr>
          <a:xfrm>
            <a:off x="8049550" y="3217821"/>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后期安排</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Tree>
    <p:extLst>
      <p:ext uri="{BB962C8B-B14F-4D97-AF65-F5344CB8AC3E}">
        <p14:creationId xmlns:p14="http://schemas.microsoft.com/office/powerpoint/2010/main" val="2792938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3311335" cy="401200"/>
          </a:xfrm>
        </p:spPr>
        <p:txBody>
          <a:bodyPr/>
          <a:lstStyle/>
          <a:p>
            <a:r>
              <a:rPr lang="zh-CN" altLang="en-US" dirty="0"/>
              <a:t>十四所项目</a:t>
            </a:r>
            <a:r>
              <a:rPr lang="en-US" altLang="zh-CN" dirty="0"/>
              <a:t>---</a:t>
            </a:r>
            <a:r>
              <a:rPr lang="zh-CN" altLang="en-US" dirty="0"/>
              <a:t>进度分析</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a:xfrm>
            <a:off x="660400" y="6446411"/>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grpSp>
        <p:nvGrpSpPr>
          <p:cNvPr id="22" name="Group 48">
            <a:extLst>
              <a:ext uri="{FF2B5EF4-FFF2-40B4-BE49-F238E27FC236}">
                <a16:creationId xmlns:a16="http://schemas.microsoft.com/office/drawing/2014/main" id="{E0641B04-CF28-47FC-B4FF-108CC841ABB9}"/>
              </a:ext>
            </a:extLst>
          </p:cNvPr>
          <p:cNvGrpSpPr/>
          <p:nvPr/>
        </p:nvGrpSpPr>
        <p:grpSpPr>
          <a:xfrm>
            <a:off x="6156414" y="347251"/>
            <a:ext cx="409972" cy="409972"/>
            <a:chOff x="669869" y="597304"/>
            <a:chExt cx="409972" cy="409972"/>
          </a:xfrm>
        </p:grpSpPr>
        <p:sp>
          <p:nvSpPr>
            <p:cNvPr id="23" name="íṥļîḓê">
              <a:extLst>
                <a:ext uri="{FF2B5EF4-FFF2-40B4-BE49-F238E27FC236}">
                  <a16:creationId xmlns:a16="http://schemas.microsoft.com/office/drawing/2014/main" id="{7B2345AD-A803-46D2-B05E-29E438699FAF}"/>
                </a:ext>
              </a:extLst>
            </p:cNvPr>
            <p:cNvSpPr/>
            <p:nvPr/>
          </p:nvSpPr>
          <p:spPr>
            <a:xfrm>
              <a:off x="669869" y="597304"/>
              <a:ext cx="409972" cy="409972"/>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4" name="íṥlíḓê">
              <a:extLst>
                <a:ext uri="{FF2B5EF4-FFF2-40B4-BE49-F238E27FC236}">
                  <a16:creationId xmlns:a16="http://schemas.microsoft.com/office/drawing/2014/main" id="{A3E53F59-5D83-4FC9-AB64-56F68D627586}"/>
                </a:ext>
              </a:extLst>
            </p:cNvPr>
            <p:cNvSpPr/>
            <p:nvPr/>
          </p:nvSpPr>
          <p:spPr>
            <a:xfrm>
              <a:off x="707772" y="635207"/>
              <a:ext cx="334166" cy="3341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5" name="ïśļiḑé">
              <a:extLst>
                <a:ext uri="{FF2B5EF4-FFF2-40B4-BE49-F238E27FC236}">
                  <a16:creationId xmlns:a16="http://schemas.microsoft.com/office/drawing/2014/main" id="{934473A0-D6D9-429D-BA9F-20BF35DEE440}"/>
                </a:ext>
              </a:extLst>
            </p:cNvPr>
            <p:cNvSpPr/>
            <p:nvPr/>
          </p:nvSpPr>
          <p:spPr>
            <a:xfrm>
              <a:off x="788539" y="699525"/>
              <a:ext cx="172630" cy="205530"/>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aphicFrame>
        <p:nvGraphicFramePr>
          <p:cNvPr id="3" name="表格 3">
            <a:extLst>
              <a:ext uri="{FF2B5EF4-FFF2-40B4-BE49-F238E27FC236}">
                <a16:creationId xmlns:a16="http://schemas.microsoft.com/office/drawing/2014/main" id="{6BE20796-CE25-B361-E625-945A8D9543E7}"/>
              </a:ext>
            </a:extLst>
          </p:cNvPr>
          <p:cNvGraphicFramePr>
            <a:graphicFrameLocks noGrp="1"/>
          </p:cNvGraphicFramePr>
          <p:nvPr>
            <p:extLst>
              <p:ext uri="{D42A27DB-BD31-4B8C-83A1-F6EECF244321}">
                <p14:modId xmlns:p14="http://schemas.microsoft.com/office/powerpoint/2010/main" val="3558502624"/>
              </p:ext>
            </p:extLst>
          </p:nvPr>
        </p:nvGraphicFramePr>
        <p:xfrm>
          <a:off x="660400" y="964546"/>
          <a:ext cx="10857064" cy="5091426"/>
        </p:xfrm>
        <a:graphic>
          <a:graphicData uri="http://schemas.openxmlformats.org/drawingml/2006/table">
            <a:tbl>
              <a:tblPr firstRow="1" bandRow="1">
                <a:tableStyleId>{5C22544A-7EE6-4342-B048-85BDC9FD1C3A}</a:tableStyleId>
              </a:tblPr>
              <a:tblGrid>
                <a:gridCol w="858299">
                  <a:extLst>
                    <a:ext uri="{9D8B030D-6E8A-4147-A177-3AD203B41FA5}">
                      <a16:colId xmlns:a16="http://schemas.microsoft.com/office/drawing/2014/main" val="1709412212"/>
                    </a:ext>
                  </a:extLst>
                </a:gridCol>
                <a:gridCol w="2782957">
                  <a:extLst>
                    <a:ext uri="{9D8B030D-6E8A-4147-A177-3AD203B41FA5}">
                      <a16:colId xmlns:a16="http://schemas.microsoft.com/office/drawing/2014/main" val="1158208803"/>
                    </a:ext>
                  </a:extLst>
                </a:gridCol>
                <a:gridCol w="1339794">
                  <a:extLst>
                    <a:ext uri="{9D8B030D-6E8A-4147-A177-3AD203B41FA5}">
                      <a16:colId xmlns:a16="http://schemas.microsoft.com/office/drawing/2014/main" val="380733128"/>
                    </a:ext>
                  </a:extLst>
                </a:gridCol>
                <a:gridCol w="1101256">
                  <a:extLst>
                    <a:ext uri="{9D8B030D-6E8A-4147-A177-3AD203B41FA5}">
                      <a16:colId xmlns:a16="http://schemas.microsoft.com/office/drawing/2014/main" val="1243979484"/>
                    </a:ext>
                  </a:extLst>
                </a:gridCol>
                <a:gridCol w="1458029">
                  <a:extLst>
                    <a:ext uri="{9D8B030D-6E8A-4147-A177-3AD203B41FA5}">
                      <a16:colId xmlns:a16="http://schemas.microsoft.com/office/drawing/2014/main" val="1063113026"/>
                    </a:ext>
                  </a:extLst>
                </a:gridCol>
                <a:gridCol w="1464048">
                  <a:extLst>
                    <a:ext uri="{9D8B030D-6E8A-4147-A177-3AD203B41FA5}">
                      <a16:colId xmlns:a16="http://schemas.microsoft.com/office/drawing/2014/main" val="2058981051"/>
                    </a:ext>
                  </a:extLst>
                </a:gridCol>
                <a:gridCol w="967333">
                  <a:extLst>
                    <a:ext uri="{9D8B030D-6E8A-4147-A177-3AD203B41FA5}">
                      <a16:colId xmlns:a16="http://schemas.microsoft.com/office/drawing/2014/main" val="1528602698"/>
                    </a:ext>
                  </a:extLst>
                </a:gridCol>
                <a:gridCol w="885348">
                  <a:extLst>
                    <a:ext uri="{9D8B030D-6E8A-4147-A177-3AD203B41FA5}">
                      <a16:colId xmlns:a16="http://schemas.microsoft.com/office/drawing/2014/main" val="1571088784"/>
                    </a:ext>
                  </a:extLst>
                </a:gridCol>
              </a:tblGrid>
              <a:tr h="282857">
                <a:tc>
                  <a:txBody>
                    <a:bodyPr/>
                    <a:lstStyle/>
                    <a:p>
                      <a:pPr algn="ctr"/>
                      <a:r>
                        <a:rPr lang="zh-CN" altLang="en-US" sz="1200" dirty="0"/>
                        <a:t>备注</a:t>
                      </a:r>
                    </a:p>
                  </a:txBody>
                  <a:tcPr anchor="ctr"/>
                </a:tc>
                <a:tc>
                  <a:txBody>
                    <a:bodyPr/>
                    <a:lstStyle/>
                    <a:p>
                      <a:pPr algn="ctr"/>
                      <a:r>
                        <a:rPr lang="zh-CN" altLang="en-US" sz="1200" dirty="0"/>
                        <a:t>电源模块</a:t>
                      </a:r>
                    </a:p>
                  </a:txBody>
                  <a:tcPr anchor="ctr"/>
                </a:tc>
                <a:tc>
                  <a:txBody>
                    <a:bodyPr/>
                    <a:lstStyle/>
                    <a:p>
                      <a:pPr algn="ctr"/>
                      <a:r>
                        <a:rPr lang="zh-CN" altLang="en-US" sz="1200" dirty="0"/>
                        <a:t>图号</a:t>
                      </a:r>
                    </a:p>
                  </a:txBody>
                  <a:tcPr anchor="ctr"/>
                </a:tc>
                <a:tc>
                  <a:txBody>
                    <a:bodyPr/>
                    <a:lstStyle/>
                    <a:p>
                      <a:pPr algn="ctr"/>
                      <a:r>
                        <a:rPr lang="zh-CN" altLang="en-US" sz="1200" dirty="0"/>
                        <a:t>书写流程</a:t>
                      </a:r>
                    </a:p>
                  </a:txBody>
                  <a:tcPr anchor="ctr"/>
                </a:tc>
                <a:tc>
                  <a:txBody>
                    <a:bodyPr/>
                    <a:lstStyle/>
                    <a:p>
                      <a:pPr algn="ctr"/>
                      <a:r>
                        <a:rPr lang="zh-CN" altLang="en-US" sz="1200" dirty="0"/>
                        <a:t>导入原理图与照片</a:t>
                      </a:r>
                    </a:p>
                  </a:txBody>
                  <a:tcPr anchor="ctr"/>
                </a:tc>
                <a:tc>
                  <a:txBody>
                    <a:bodyPr/>
                    <a:lstStyle/>
                    <a:p>
                      <a:pPr algn="ctr"/>
                      <a:r>
                        <a:rPr lang="zh-CN" altLang="en-US" sz="1200" dirty="0"/>
                        <a:t>标点填写数据库</a:t>
                      </a:r>
                    </a:p>
                  </a:txBody>
                  <a:tcPr anchor="ctr"/>
                </a:tc>
                <a:tc>
                  <a:txBody>
                    <a:bodyPr/>
                    <a:lstStyle/>
                    <a:p>
                      <a:pPr algn="ctr"/>
                      <a:r>
                        <a:rPr lang="zh-CN" altLang="en-US" sz="1200" dirty="0"/>
                        <a:t>提示信息</a:t>
                      </a:r>
                    </a:p>
                  </a:txBody>
                  <a:tcPr anchor="ctr"/>
                </a:tc>
                <a:tc>
                  <a:txBody>
                    <a:bodyPr/>
                    <a:lstStyle/>
                    <a:p>
                      <a:pPr algn="ctr"/>
                      <a:r>
                        <a:rPr lang="zh-CN" altLang="en-US" sz="1200" dirty="0"/>
                        <a:t>验收修改</a:t>
                      </a:r>
                    </a:p>
                  </a:txBody>
                  <a:tcPr anchor="ctr"/>
                </a:tc>
                <a:extLst>
                  <a:ext uri="{0D108BD9-81ED-4DB2-BD59-A6C34878D82A}">
                    <a16:rowId xmlns:a16="http://schemas.microsoft.com/office/drawing/2014/main" val="3500276102"/>
                  </a:ext>
                </a:extLst>
              </a:tr>
              <a:tr h="282857">
                <a:tc>
                  <a:txBody>
                    <a:bodyPr/>
                    <a:lstStyle/>
                    <a:p>
                      <a:pPr algn="ctr"/>
                      <a:endParaRPr lang="zh-CN" altLang="en-US" sz="1200" dirty="0"/>
                    </a:p>
                  </a:txBody>
                  <a:tcPr anchor="ctr"/>
                </a:tc>
                <a:tc>
                  <a:txBody>
                    <a:bodyPr/>
                    <a:lstStyle/>
                    <a:p>
                      <a:pPr algn="ctr"/>
                      <a:r>
                        <a:rPr lang="zh-CN" altLang="en-US" sz="1200" dirty="0"/>
                        <a:t>可监控电源（</a:t>
                      </a:r>
                      <a:r>
                        <a:rPr lang="en-US" altLang="zh-CN" sz="1200" dirty="0"/>
                        <a:t>5V40A</a:t>
                      </a:r>
                      <a:r>
                        <a:rPr lang="zh-CN" altLang="en-US" sz="1200" dirty="0"/>
                        <a:t>）</a:t>
                      </a:r>
                    </a:p>
                  </a:txBody>
                  <a:tcPr anchor="ctr"/>
                </a:tc>
                <a:tc>
                  <a:txBody>
                    <a:bodyPr/>
                    <a:lstStyle/>
                    <a:p>
                      <a:pPr algn="ctr"/>
                      <a:r>
                        <a:rPr lang="en-US" altLang="zh-CN" sz="1200" dirty="0"/>
                        <a:t>AL2.932.2295</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rowSpan="17" gridSpan="2">
                  <a:txBody>
                    <a:bodyPr/>
                    <a:lstStyle/>
                    <a:p>
                      <a:pPr algn="ctr">
                        <a:lnSpc>
                          <a:spcPct val="150000"/>
                        </a:lnSpc>
                      </a:pPr>
                      <a:r>
                        <a:rPr lang="zh-CN" altLang="en-US" sz="1200" dirty="0"/>
                        <a:t>提示信息的书写得等十四所具体的需求然后按照他们的方式书写，验收也需要十四所的人员在旁边验收。这两项工作目前十四所并未开展。按照张老师之前的意思是让学弟后面负责此项工作。</a:t>
                      </a:r>
                      <a:endParaRPr lang="en-US" altLang="zh-CN" sz="1200" dirty="0"/>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200" dirty="0">
                          <a:solidFill>
                            <a:srgbClr val="FF0000"/>
                          </a:solidFill>
                        </a:rPr>
                        <a:t>预计时间：未知</a:t>
                      </a:r>
                    </a:p>
                    <a:p>
                      <a:pPr algn="ctr">
                        <a:lnSpc>
                          <a:spcPct val="150000"/>
                        </a:lnSpc>
                      </a:pPr>
                      <a:endParaRPr lang="zh-CN" altLang="en-US" sz="1200" dirty="0"/>
                    </a:p>
                  </a:txBody>
                  <a:tcPr anchor="ctr">
                    <a:solidFill>
                      <a:srgbClr val="00B0F0"/>
                    </a:solidFill>
                  </a:tcPr>
                </a:tc>
                <a:tc rowSpan="17" hMerge="1">
                  <a:txBody>
                    <a:bodyPr/>
                    <a:lstStyle/>
                    <a:p>
                      <a:pPr algn="ctr"/>
                      <a:endParaRPr lang="zh-CN" altLang="en-US" sz="1200"/>
                    </a:p>
                  </a:txBody>
                  <a:tcPr anchor="ctr">
                    <a:solidFill>
                      <a:srgbClr val="00B0F0"/>
                    </a:solidFill>
                  </a:tcPr>
                </a:tc>
                <a:extLst>
                  <a:ext uri="{0D108BD9-81ED-4DB2-BD59-A6C34878D82A}">
                    <a16:rowId xmlns:a16="http://schemas.microsoft.com/office/drawing/2014/main" val="350912598"/>
                  </a:ext>
                </a:extLst>
              </a:tr>
              <a:tr h="282857">
                <a:tc>
                  <a:txBody>
                    <a:bodyPr/>
                    <a:lstStyle/>
                    <a:p>
                      <a:pPr algn="ctr"/>
                      <a:r>
                        <a:rPr lang="zh-CN" altLang="en-US" sz="1200" dirty="0"/>
                        <a:t>模块没到</a:t>
                      </a:r>
                    </a:p>
                  </a:txBody>
                  <a:tcPr anchor="ctr">
                    <a:solidFill>
                      <a:srgbClr val="00B0F0"/>
                    </a:solidFill>
                  </a:tcPr>
                </a:tc>
                <a:tc>
                  <a:txBody>
                    <a:bodyPr/>
                    <a:lstStyle/>
                    <a:p>
                      <a:pPr algn="ctr"/>
                      <a:r>
                        <a:rPr lang="zh-CN" altLang="en-US" sz="1200" dirty="0"/>
                        <a:t>电源（</a:t>
                      </a:r>
                      <a:r>
                        <a:rPr lang="en-US" altLang="zh-CN" sz="1200" dirty="0"/>
                        <a:t>5V80A</a:t>
                      </a:r>
                      <a:r>
                        <a:rPr lang="zh-CN" altLang="en-US" sz="1200" dirty="0"/>
                        <a:t>、</a:t>
                      </a:r>
                      <a:r>
                        <a:rPr lang="en-US" altLang="zh-CN" sz="1200" dirty="0"/>
                        <a:t>3.3V10A</a:t>
                      </a:r>
                      <a:r>
                        <a:rPr lang="zh-CN" altLang="en-US" sz="1200" dirty="0"/>
                        <a:t>）</a:t>
                      </a:r>
                    </a:p>
                  </a:txBody>
                  <a:tcPr anchor="ctr">
                    <a:solidFill>
                      <a:srgbClr val="00B0F0"/>
                    </a:solidFill>
                  </a:tcPr>
                </a:tc>
                <a:tc>
                  <a:txBody>
                    <a:bodyPr/>
                    <a:lstStyle/>
                    <a:p>
                      <a:pPr algn="ctr"/>
                      <a:r>
                        <a:rPr lang="en-US" altLang="zh-CN" sz="1200" dirty="0"/>
                        <a:t>AL2.932.2308</a:t>
                      </a:r>
                      <a:endParaRPr lang="zh-CN" altLang="en-US" sz="1200" dirty="0"/>
                    </a:p>
                  </a:txBody>
                  <a:tcPr anchor="ctr">
                    <a:solidFill>
                      <a:srgbClr val="00B0F0"/>
                    </a:solidFill>
                  </a:tcPr>
                </a:tc>
                <a:tc>
                  <a:txBody>
                    <a:bodyPr/>
                    <a:lstStyle/>
                    <a:p>
                      <a:pPr algn="ctr"/>
                      <a:r>
                        <a:rPr lang="en-US" altLang="zh-CN" sz="1200" dirty="0"/>
                        <a:t>1h</a:t>
                      </a:r>
                      <a:endParaRPr lang="zh-CN" altLang="en-US" sz="1200" dirty="0"/>
                    </a:p>
                  </a:txBody>
                  <a:tcPr anchor="ctr">
                    <a:solidFill>
                      <a:srgbClr val="00B0F0"/>
                    </a:solidFill>
                  </a:tcPr>
                </a:tc>
                <a:tc>
                  <a:txBody>
                    <a:bodyPr/>
                    <a:lstStyle/>
                    <a:p>
                      <a:pPr algn="ctr"/>
                      <a:r>
                        <a:rPr lang="en-US" altLang="zh-CN" sz="1200" dirty="0"/>
                        <a:t>0.5h</a:t>
                      </a:r>
                      <a:endParaRPr lang="zh-CN" altLang="en-US" sz="1200" dirty="0"/>
                    </a:p>
                  </a:txBody>
                  <a:tcPr anchor="ctr">
                    <a:solidFill>
                      <a:srgbClr val="00B0F0"/>
                    </a:solidFill>
                  </a:tcPr>
                </a:tc>
                <a:tc>
                  <a:txBody>
                    <a:bodyPr/>
                    <a:lstStyle/>
                    <a:p>
                      <a:pPr algn="ctr"/>
                      <a:r>
                        <a:rPr lang="en-US" altLang="zh-CN" sz="1200" dirty="0"/>
                        <a:t>2.5h</a:t>
                      </a: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862583578"/>
                  </a:ext>
                </a:extLst>
              </a:tr>
              <a:tr h="2828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模块没到</a:t>
                      </a:r>
                    </a:p>
                  </a:txBody>
                  <a:tcPr anchor="c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电源（</a:t>
                      </a:r>
                      <a:r>
                        <a:rPr lang="en-US" altLang="zh-CN" sz="1200" dirty="0"/>
                        <a:t>5V20A</a:t>
                      </a:r>
                      <a:r>
                        <a:rPr lang="zh-CN" altLang="en-US" sz="1200" dirty="0"/>
                        <a:t>、</a:t>
                      </a:r>
                      <a:r>
                        <a:rPr lang="en-US" altLang="zh-CN" sz="1200" dirty="0"/>
                        <a:t>12V5A</a:t>
                      </a:r>
                      <a:r>
                        <a:rPr lang="zh-CN" altLang="en-US" sz="1200" dirty="0"/>
                        <a:t>）</a:t>
                      </a:r>
                    </a:p>
                  </a:txBody>
                  <a:tcPr anchor="ctr">
                    <a:solidFill>
                      <a:srgbClr val="00B0F0"/>
                    </a:solidFill>
                  </a:tcPr>
                </a:tc>
                <a:tc>
                  <a:txBody>
                    <a:bodyPr/>
                    <a:lstStyle/>
                    <a:p>
                      <a:pPr algn="ctr"/>
                      <a:r>
                        <a:rPr lang="en-US" altLang="zh-CN" sz="1200" dirty="0"/>
                        <a:t>AL2.932.2309</a:t>
                      </a:r>
                      <a:endParaRPr lang="zh-CN" altLang="en-US" sz="1200" dirty="0"/>
                    </a:p>
                  </a:txBody>
                  <a:tcPr anchor="ctr">
                    <a:solidFill>
                      <a:srgbClr val="00B0F0"/>
                    </a:solidFill>
                  </a:tcPr>
                </a:tc>
                <a:tc>
                  <a:txBody>
                    <a:bodyPr/>
                    <a:lstStyle/>
                    <a:p>
                      <a:pPr algn="ctr"/>
                      <a:r>
                        <a:rPr lang="en-US" altLang="zh-CN" sz="1200" dirty="0"/>
                        <a:t>1h</a:t>
                      </a:r>
                      <a:endParaRPr lang="zh-CN" altLang="en-US" sz="1200" dirty="0"/>
                    </a:p>
                  </a:txBody>
                  <a:tcPr anchor="ctr">
                    <a:solidFill>
                      <a:srgbClr val="00B0F0"/>
                    </a:solidFill>
                  </a:tcPr>
                </a:tc>
                <a:tc>
                  <a:txBody>
                    <a:bodyPr/>
                    <a:lstStyle/>
                    <a:p>
                      <a:pPr algn="ctr"/>
                      <a:r>
                        <a:rPr lang="en-US" altLang="zh-CN" sz="1200" dirty="0"/>
                        <a:t>0.5h</a:t>
                      </a:r>
                      <a:endParaRPr lang="zh-CN" altLang="en-US" sz="1200" dirty="0"/>
                    </a:p>
                  </a:txBody>
                  <a:tcPr anchor="ctr">
                    <a:solidFill>
                      <a:srgbClr val="00B0F0"/>
                    </a:solidFill>
                  </a:tcPr>
                </a:tc>
                <a:tc>
                  <a:txBody>
                    <a:bodyPr/>
                    <a:lstStyle/>
                    <a:p>
                      <a:pPr algn="ctr"/>
                      <a:r>
                        <a:rPr lang="en-US" altLang="zh-CN" sz="1200" dirty="0"/>
                        <a:t>2.5h</a:t>
                      </a: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573739182"/>
                  </a:ext>
                </a:extLst>
              </a:tr>
              <a:tr h="282857">
                <a:tc>
                  <a:txBody>
                    <a:bodyPr/>
                    <a:lstStyle/>
                    <a:p>
                      <a:pPr algn="ctr"/>
                      <a:endParaRPr lang="zh-CN" altLang="en-US" sz="1200" dirty="0"/>
                    </a:p>
                  </a:txBody>
                  <a:tcPr anchor="ctr"/>
                </a:tc>
                <a:tc>
                  <a:txBody>
                    <a:bodyPr/>
                    <a:lstStyle/>
                    <a:p>
                      <a:pPr algn="ctr"/>
                      <a:r>
                        <a:rPr lang="zh-CN" altLang="en-US" sz="1200" dirty="0"/>
                        <a:t>电源（</a:t>
                      </a:r>
                      <a:r>
                        <a:rPr lang="en-US" altLang="zh-CN" sz="1200" dirty="0"/>
                        <a:t>48V10A</a:t>
                      </a:r>
                      <a:r>
                        <a:rPr lang="zh-CN" altLang="en-US" sz="1200" dirty="0"/>
                        <a:t>）</a:t>
                      </a:r>
                    </a:p>
                  </a:txBody>
                  <a:tcPr anchor="ctr"/>
                </a:tc>
                <a:tc>
                  <a:txBody>
                    <a:bodyPr/>
                    <a:lstStyle/>
                    <a:p>
                      <a:pPr algn="ctr"/>
                      <a:r>
                        <a:rPr lang="en-US" altLang="zh-CN" sz="1200" dirty="0"/>
                        <a:t>AL2.932.5900</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3691371064"/>
                  </a:ext>
                </a:extLst>
              </a:tr>
              <a:tr h="282857">
                <a:tc>
                  <a:txBody>
                    <a:bodyPr/>
                    <a:lstStyle/>
                    <a:p>
                      <a:pPr algn="ctr"/>
                      <a:endParaRPr lang="zh-CN" altLang="en-US" sz="1200" dirty="0"/>
                    </a:p>
                  </a:txBody>
                  <a:tcPr anchor="ctr"/>
                </a:tc>
                <a:tc>
                  <a:txBody>
                    <a:bodyPr/>
                    <a:lstStyle/>
                    <a:p>
                      <a:pPr algn="ctr"/>
                      <a:r>
                        <a:rPr lang="zh-CN" altLang="en-US" sz="1200" dirty="0"/>
                        <a:t>壁挂式组合电源（</a:t>
                      </a:r>
                      <a:r>
                        <a:rPr lang="en-US" altLang="zh-CN" sz="1200" dirty="0"/>
                        <a:t>5V3A</a:t>
                      </a:r>
                      <a:r>
                        <a:rPr lang="zh-CN" altLang="en-US" sz="1200" dirty="0"/>
                        <a:t>、</a:t>
                      </a:r>
                      <a:r>
                        <a:rPr lang="en-US" altLang="zh-CN" sz="1200" dirty="0"/>
                        <a:t>±12V2A</a:t>
                      </a:r>
                      <a:r>
                        <a:rPr lang="zh-CN" altLang="en-US" sz="1200" dirty="0"/>
                        <a:t>）</a:t>
                      </a:r>
                    </a:p>
                  </a:txBody>
                  <a:tcPr anchor="ctr"/>
                </a:tc>
                <a:tc>
                  <a:txBody>
                    <a:bodyPr/>
                    <a:lstStyle/>
                    <a:p>
                      <a:pPr algn="ctr"/>
                      <a:r>
                        <a:rPr lang="en-US" altLang="zh-CN" sz="1200" dirty="0"/>
                        <a:t>AL2.932.2322</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708054535"/>
                  </a:ext>
                </a:extLst>
              </a:tr>
              <a:tr h="282857">
                <a:tc>
                  <a:txBody>
                    <a:bodyPr/>
                    <a:lstStyle/>
                    <a:p>
                      <a:pPr algn="ctr"/>
                      <a:endParaRPr lang="zh-CN" altLang="en-US" sz="1200" dirty="0"/>
                    </a:p>
                  </a:txBody>
                  <a:tcPr anchor="ctr"/>
                </a:tc>
                <a:tc>
                  <a:txBody>
                    <a:bodyPr/>
                    <a:lstStyle/>
                    <a:p>
                      <a:pPr algn="ctr"/>
                      <a:r>
                        <a:rPr lang="zh-CN" altLang="en-US" sz="1200" dirty="0"/>
                        <a:t>组合电源（</a:t>
                      </a:r>
                      <a:r>
                        <a:rPr lang="en-US" altLang="zh-CN" sz="1200" dirty="0"/>
                        <a:t>5V400A</a:t>
                      </a:r>
                      <a:r>
                        <a:rPr lang="zh-CN" altLang="en-US" sz="1200" dirty="0"/>
                        <a:t>）</a:t>
                      </a:r>
                    </a:p>
                  </a:txBody>
                  <a:tcPr anchor="ctr"/>
                </a:tc>
                <a:tc>
                  <a:txBody>
                    <a:bodyPr/>
                    <a:lstStyle/>
                    <a:p>
                      <a:pPr algn="ctr"/>
                      <a:r>
                        <a:rPr lang="en-US" altLang="zh-CN" sz="1200" dirty="0"/>
                        <a:t>AL2.932.5899</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950061754"/>
                  </a:ext>
                </a:extLst>
              </a:tr>
              <a:tr h="282857">
                <a:tc>
                  <a:txBody>
                    <a:bodyPr/>
                    <a:lstStyle/>
                    <a:p>
                      <a:pPr algn="ctr"/>
                      <a:endParaRPr lang="zh-CN" altLang="en-US" sz="1200" dirty="0"/>
                    </a:p>
                  </a:txBody>
                  <a:tcPr anchor="ctr"/>
                </a:tc>
                <a:tc>
                  <a:txBody>
                    <a:bodyPr/>
                    <a:lstStyle/>
                    <a:p>
                      <a:pPr algn="ctr"/>
                      <a:r>
                        <a:rPr lang="zh-CN" altLang="en-US" sz="1200" dirty="0"/>
                        <a:t>可监控电源（</a:t>
                      </a:r>
                      <a:r>
                        <a:rPr lang="en-US" altLang="zh-CN" sz="1200" dirty="0"/>
                        <a:t>24V30A*2</a:t>
                      </a:r>
                      <a:r>
                        <a:rPr lang="zh-CN" altLang="en-US" sz="1200" dirty="0"/>
                        <a:t>、</a:t>
                      </a:r>
                      <a:r>
                        <a:rPr lang="en-US" altLang="zh-CN" sz="1200" dirty="0"/>
                        <a:t>15V40A*2</a:t>
                      </a:r>
                      <a:r>
                        <a:rPr lang="zh-CN" altLang="en-US" sz="12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AL2.932.5898</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3572247905"/>
                  </a:ext>
                </a:extLst>
              </a:tr>
              <a:tr h="282857">
                <a:tc>
                  <a:txBody>
                    <a:bodyPr/>
                    <a:lstStyle/>
                    <a:p>
                      <a:pPr algn="ctr"/>
                      <a:endParaRPr lang="zh-CN" altLang="en-US" sz="1200" dirty="0"/>
                    </a:p>
                  </a:txBody>
                  <a:tcPr anchor="ctr"/>
                </a:tc>
                <a:tc>
                  <a:txBody>
                    <a:bodyPr/>
                    <a:lstStyle/>
                    <a:p>
                      <a:pPr algn="ctr"/>
                      <a:r>
                        <a:rPr lang="zh-CN" altLang="en-US" sz="1200" dirty="0"/>
                        <a:t>伺服液压电源</a:t>
                      </a:r>
                    </a:p>
                  </a:txBody>
                  <a:tcPr anchor="ctr"/>
                </a:tc>
                <a:tc>
                  <a:txBody>
                    <a:bodyPr/>
                    <a:lstStyle/>
                    <a:p>
                      <a:pPr algn="ctr"/>
                      <a:r>
                        <a:rPr lang="en-US" altLang="zh-CN" sz="1200" dirty="0"/>
                        <a:t>AL2.932.2616</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866377372"/>
                  </a:ext>
                </a:extLst>
              </a:tr>
              <a:tr h="282857">
                <a:tc>
                  <a:txBody>
                    <a:bodyPr/>
                    <a:lstStyle/>
                    <a:p>
                      <a:pPr algn="ctr"/>
                      <a:endParaRPr lang="zh-CN" altLang="en-US" sz="1200" dirty="0"/>
                    </a:p>
                  </a:txBody>
                  <a:tcPr anchor="ctr"/>
                </a:tc>
                <a:tc>
                  <a:txBody>
                    <a:bodyPr/>
                    <a:lstStyle/>
                    <a:p>
                      <a:pPr algn="ctr"/>
                      <a:r>
                        <a:rPr lang="zh-CN" altLang="en-US" sz="1200" dirty="0"/>
                        <a:t>伺服组合电源</a:t>
                      </a:r>
                    </a:p>
                  </a:txBody>
                  <a:tcPr anchor="ctr"/>
                </a:tc>
                <a:tc>
                  <a:txBody>
                    <a:bodyPr/>
                    <a:lstStyle/>
                    <a:p>
                      <a:pPr algn="ctr"/>
                      <a:r>
                        <a:rPr lang="en-US" altLang="zh-CN" sz="1200" dirty="0"/>
                        <a:t>AL2.932.2919</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4284960316"/>
                  </a:ext>
                </a:extLst>
              </a:tr>
              <a:tr h="282857">
                <a:tc>
                  <a:txBody>
                    <a:bodyPr/>
                    <a:lstStyle/>
                    <a:p>
                      <a:pPr algn="ctr"/>
                      <a:endParaRPr lang="zh-CN" altLang="en-US" sz="1200" dirty="0"/>
                    </a:p>
                  </a:txBody>
                  <a:tcPr anchor="ctr"/>
                </a:tc>
                <a:tc>
                  <a:txBody>
                    <a:bodyPr/>
                    <a:lstStyle/>
                    <a:p>
                      <a:pPr algn="ctr"/>
                      <a:r>
                        <a:rPr lang="zh-CN" altLang="en-US" sz="1200" dirty="0"/>
                        <a:t>电源（</a:t>
                      </a:r>
                      <a:r>
                        <a:rPr lang="en-US" altLang="zh-CN" sz="1200" dirty="0"/>
                        <a:t>24V6A</a:t>
                      </a:r>
                      <a:r>
                        <a:rPr lang="zh-CN" altLang="en-US" sz="1200" dirty="0"/>
                        <a:t>）</a:t>
                      </a:r>
                    </a:p>
                  </a:txBody>
                  <a:tcPr anchor="ctr"/>
                </a:tc>
                <a:tc>
                  <a:txBody>
                    <a:bodyPr/>
                    <a:lstStyle/>
                    <a:p>
                      <a:pPr algn="ctr"/>
                      <a:r>
                        <a:rPr lang="en-US" altLang="zh-CN" sz="1200" dirty="0"/>
                        <a:t>AL2.932.2398</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819328867"/>
                  </a:ext>
                </a:extLst>
              </a:tr>
              <a:tr h="282857">
                <a:tc>
                  <a:txBody>
                    <a:bodyPr/>
                    <a:lstStyle/>
                    <a:p>
                      <a:pPr algn="ctr"/>
                      <a:r>
                        <a:rPr lang="zh-CN" altLang="en-US" sz="1200" dirty="0"/>
                        <a:t>电缆没到</a:t>
                      </a:r>
                    </a:p>
                  </a:txBody>
                  <a:tcPr anchor="ctr">
                    <a:solidFill>
                      <a:srgbClr val="00B0F0"/>
                    </a:solidFill>
                  </a:tcPr>
                </a:tc>
                <a:tc>
                  <a:txBody>
                    <a:bodyPr/>
                    <a:lstStyle/>
                    <a:p>
                      <a:pPr algn="ctr"/>
                      <a:r>
                        <a:rPr lang="zh-CN" altLang="en-US" sz="1200" dirty="0"/>
                        <a:t>灯丝电源低压组件</a:t>
                      </a:r>
                    </a:p>
                  </a:txBody>
                  <a:tcPr anchor="ctr">
                    <a:solidFill>
                      <a:srgbClr val="00B0F0"/>
                    </a:solidFill>
                  </a:tcPr>
                </a:tc>
                <a:tc>
                  <a:txBody>
                    <a:bodyPr/>
                    <a:lstStyle/>
                    <a:p>
                      <a:pPr algn="ctr"/>
                      <a:r>
                        <a:rPr lang="en-US" altLang="zh-CN" sz="1200" dirty="0"/>
                        <a:t>AL2.936.139</a:t>
                      </a:r>
                      <a:endParaRPr lang="zh-CN" altLang="en-US" sz="1200" dirty="0"/>
                    </a:p>
                  </a:txBody>
                  <a:tcPr anchor="ctr">
                    <a:solidFill>
                      <a:srgbClr val="00B0F0"/>
                    </a:solidFill>
                  </a:tcPr>
                </a:tc>
                <a:tc>
                  <a:txBody>
                    <a:bodyPr/>
                    <a:lstStyle/>
                    <a:p>
                      <a:pPr algn="ctr"/>
                      <a:r>
                        <a:rPr lang="en-US" altLang="zh-CN" sz="1200" dirty="0"/>
                        <a:t>1h</a:t>
                      </a:r>
                      <a:endParaRPr lang="zh-CN" altLang="en-US" sz="1200" dirty="0"/>
                    </a:p>
                  </a:txBody>
                  <a:tcPr anchor="ctr">
                    <a:solidFill>
                      <a:srgbClr val="00B0F0"/>
                    </a:solidFill>
                  </a:tcPr>
                </a:tc>
                <a:tc>
                  <a:txBody>
                    <a:bodyPr/>
                    <a:lstStyle/>
                    <a:p>
                      <a:pPr algn="ctr"/>
                      <a:r>
                        <a:rPr lang="en-US" altLang="zh-CN" sz="1200" dirty="0"/>
                        <a:t>0.5h</a:t>
                      </a:r>
                      <a:endParaRPr lang="zh-CN" altLang="en-US" sz="1200" dirty="0"/>
                    </a:p>
                  </a:txBody>
                  <a:tcPr anchor="ctr">
                    <a:solidFill>
                      <a:srgbClr val="00B0F0"/>
                    </a:solidFill>
                  </a:tcPr>
                </a:tc>
                <a:tc>
                  <a:txBody>
                    <a:bodyPr/>
                    <a:lstStyle/>
                    <a:p>
                      <a:pPr algn="ctr"/>
                      <a:r>
                        <a:rPr lang="en-US" altLang="zh-CN" sz="1200" dirty="0"/>
                        <a:t>2.5h</a:t>
                      </a: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739292225"/>
                  </a:ext>
                </a:extLst>
              </a:tr>
              <a:tr h="282857">
                <a:tc>
                  <a:txBody>
                    <a:bodyPr/>
                    <a:lstStyle/>
                    <a:p>
                      <a:pPr algn="ctr"/>
                      <a:endParaRPr lang="zh-CN" altLang="en-US" sz="1200" dirty="0"/>
                    </a:p>
                  </a:txBody>
                  <a:tcPr anchor="ctr"/>
                </a:tc>
                <a:tc>
                  <a:txBody>
                    <a:bodyPr/>
                    <a:lstStyle/>
                    <a:p>
                      <a:pPr algn="ctr"/>
                      <a:r>
                        <a:rPr lang="zh-CN" altLang="en-US" sz="1200" dirty="0"/>
                        <a:t>低压电源板</a:t>
                      </a:r>
                    </a:p>
                  </a:txBody>
                  <a:tcPr anchor="ctr"/>
                </a:tc>
                <a:tc>
                  <a:txBody>
                    <a:bodyPr/>
                    <a:lstStyle/>
                    <a:p>
                      <a:pPr algn="ctr"/>
                      <a:r>
                        <a:rPr lang="en-US" altLang="zh-CN" sz="1200" dirty="0"/>
                        <a:t>AL2.932.5867</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1291770495"/>
                  </a:ext>
                </a:extLst>
              </a:tr>
              <a:tr h="282857">
                <a:tc>
                  <a:txBody>
                    <a:bodyPr/>
                    <a:lstStyle/>
                    <a:p>
                      <a:pPr algn="ctr"/>
                      <a:endParaRPr lang="zh-CN" altLang="en-US" sz="1200" dirty="0"/>
                    </a:p>
                  </a:txBody>
                  <a:tcPr anchor="ctr"/>
                </a:tc>
                <a:tc>
                  <a:txBody>
                    <a:bodyPr/>
                    <a:lstStyle/>
                    <a:p>
                      <a:pPr algn="ctr"/>
                      <a:r>
                        <a:rPr lang="zh-CN" altLang="en-US" sz="1200" dirty="0"/>
                        <a:t>控保电源</a:t>
                      </a:r>
                    </a:p>
                  </a:txBody>
                  <a:tcPr anchor="ctr"/>
                </a:tc>
                <a:tc>
                  <a:txBody>
                    <a:bodyPr/>
                    <a:lstStyle/>
                    <a:p>
                      <a:pPr algn="ctr"/>
                      <a:r>
                        <a:rPr lang="en-US" altLang="zh-CN" sz="1200" dirty="0"/>
                        <a:t>AL2.932.2243</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3979079007"/>
                  </a:ext>
                </a:extLst>
              </a:tr>
              <a:tr h="282857">
                <a:tc>
                  <a:txBody>
                    <a:bodyPr/>
                    <a:lstStyle/>
                    <a:p>
                      <a:pPr algn="ctr"/>
                      <a:endParaRPr lang="zh-CN" altLang="en-US" sz="1200" dirty="0"/>
                    </a:p>
                  </a:txBody>
                  <a:tcPr anchor="ctr"/>
                </a:tc>
                <a:tc>
                  <a:txBody>
                    <a:bodyPr/>
                    <a:lstStyle/>
                    <a:p>
                      <a:pPr algn="ctr"/>
                      <a:r>
                        <a:rPr lang="zh-CN" altLang="en-US" sz="1200" dirty="0"/>
                        <a:t>电源（</a:t>
                      </a:r>
                      <a:r>
                        <a:rPr lang="en-US" altLang="zh-CN" sz="1200" dirty="0"/>
                        <a:t>5V20A</a:t>
                      </a:r>
                      <a:r>
                        <a:rPr lang="zh-CN" altLang="en-US" sz="1200" dirty="0"/>
                        <a:t>）</a:t>
                      </a:r>
                    </a:p>
                  </a:txBody>
                  <a:tcPr anchor="ctr"/>
                </a:tc>
                <a:tc>
                  <a:txBody>
                    <a:bodyPr/>
                    <a:lstStyle/>
                    <a:p>
                      <a:pPr algn="ctr"/>
                      <a:r>
                        <a:rPr lang="en-US" altLang="zh-CN" sz="1200" dirty="0"/>
                        <a:t>AL2.932.2761</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126023765"/>
                  </a:ext>
                </a:extLst>
              </a:tr>
              <a:tr h="282857">
                <a:tc>
                  <a:txBody>
                    <a:bodyPr/>
                    <a:lstStyle/>
                    <a:p>
                      <a:pPr algn="ctr"/>
                      <a:endParaRPr lang="zh-CN" altLang="en-US" sz="1200" dirty="0"/>
                    </a:p>
                  </a:txBody>
                  <a:tcPr anchor="ctr"/>
                </a:tc>
                <a:tc>
                  <a:txBody>
                    <a:bodyPr/>
                    <a:lstStyle/>
                    <a:p>
                      <a:pPr algn="ctr"/>
                      <a:r>
                        <a:rPr lang="zh-CN" altLang="en-US" sz="1200" dirty="0"/>
                        <a:t>电源（</a:t>
                      </a:r>
                      <a:r>
                        <a:rPr lang="en-US" altLang="zh-CN" sz="1200" dirty="0"/>
                        <a:t>5V3A</a:t>
                      </a:r>
                      <a:r>
                        <a:rPr lang="zh-CN" altLang="en-US" sz="12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AL2.932.2762</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705952009"/>
                  </a:ext>
                </a:extLst>
              </a:tr>
              <a:tr h="282857">
                <a:tc>
                  <a:txBody>
                    <a:bodyPr/>
                    <a:lstStyle/>
                    <a:p>
                      <a:pPr algn="ctr"/>
                      <a:endParaRPr lang="zh-CN" altLang="en-US" sz="1200" dirty="0"/>
                    </a:p>
                  </a:txBody>
                  <a:tcPr anchor="ctr"/>
                </a:tc>
                <a:tc>
                  <a:txBody>
                    <a:bodyPr/>
                    <a:lstStyle/>
                    <a:p>
                      <a:pPr algn="ctr"/>
                      <a:r>
                        <a:rPr lang="zh-CN" altLang="en-US" sz="1200" dirty="0"/>
                        <a:t>电源（</a:t>
                      </a:r>
                      <a:r>
                        <a:rPr lang="en-US" altLang="zh-CN" sz="1200" dirty="0"/>
                        <a:t>15V20A</a:t>
                      </a:r>
                      <a:r>
                        <a:rPr lang="zh-CN" altLang="en-US" sz="1200" dirty="0"/>
                        <a:t>）</a:t>
                      </a:r>
                    </a:p>
                  </a:txBody>
                  <a:tcPr anchor="ctr"/>
                </a:tc>
                <a:tc>
                  <a:txBody>
                    <a:bodyPr/>
                    <a:lstStyle/>
                    <a:p>
                      <a:pPr algn="ctr"/>
                      <a:r>
                        <a:rPr lang="en-US" altLang="zh-CN" sz="1200" dirty="0"/>
                        <a:t>AL2.932.5901</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3323052319"/>
                  </a:ext>
                </a:extLst>
              </a:tr>
              <a:tr h="282857">
                <a:tc>
                  <a:txBody>
                    <a:bodyPr/>
                    <a:lstStyle/>
                    <a:p>
                      <a:pPr algn="ctr"/>
                      <a:endParaRPr lang="zh-CN" altLang="en-US" sz="1200" dirty="0"/>
                    </a:p>
                  </a:txBody>
                  <a:tcPr anchor="ctr"/>
                </a:tc>
                <a:tc>
                  <a:txBody>
                    <a:bodyPr/>
                    <a:lstStyle/>
                    <a:p>
                      <a:pPr algn="ctr"/>
                      <a:r>
                        <a:rPr lang="zh-CN" altLang="en-US" sz="1200" dirty="0"/>
                        <a:t>显控电源</a:t>
                      </a:r>
                    </a:p>
                  </a:txBody>
                  <a:tcPr anchor="ctr"/>
                </a:tc>
                <a:tc>
                  <a:txBody>
                    <a:bodyPr/>
                    <a:lstStyle/>
                    <a:p>
                      <a:pPr algn="ctr"/>
                      <a:r>
                        <a:rPr lang="en-US" altLang="zh-CN" sz="1200" dirty="0"/>
                        <a:t>AL2.932.2751</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714731609"/>
                  </a:ext>
                </a:extLst>
              </a:tr>
            </a:tbl>
          </a:graphicData>
        </a:graphic>
      </p:graphicFrame>
      <p:sp>
        <p:nvSpPr>
          <p:cNvPr id="6" name="文本占位符 58">
            <a:extLst>
              <a:ext uri="{FF2B5EF4-FFF2-40B4-BE49-F238E27FC236}">
                <a16:creationId xmlns:a16="http://schemas.microsoft.com/office/drawing/2014/main" id="{A83916D1-F8EE-3BDF-D6C5-B2A692E9BB95}"/>
              </a:ext>
            </a:extLst>
          </p:cNvPr>
          <p:cNvSpPr txBox="1">
            <a:spLocks/>
          </p:cNvSpPr>
          <p:nvPr/>
        </p:nvSpPr>
        <p:spPr>
          <a:xfrm>
            <a:off x="6720561" y="347251"/>
            <a:ext cx="3206642"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电源模块：能做的都做完了</a:t>
            </a:r>
            <a:endParaRPr lang="en-US" altLang="zh-CN" dirty="0"/>
          </a:p>
        </p:txBody>
      </p:sp>
    </p:spTree>
    <p:extLst>
      <p:ext uri="{BB962C8B-B14F-4D97-AF65-F5344CB8AC3E}">
        <p14:creationId xmlns:p14="http://schemas.microsoft.com/office/powerpoint/2010/main" val="2376536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3311335" cy="401200"/>
          </a:xfrm>
        </p:spPr>
        <p:txBody>
          <a:bodyPr/>
          <a:lstStyle/>
          <a:p>
            <a:r>
              <a:rPr lang="zh-CN" altLang="en-US" dirty="0"/>
              <a:t>十四所项目</a:t>
            </a:r>
            <a:r>
              <a:rPr lang="en-US" altLang="zh-CN" dirty="0"/>
              <a:t>---</a:t>
            </a:r>
            <a:r>
              <a:rPr lang="zh-CN" altLang="en-US" dirty="0"/>
              <a:t>进度分析</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a:xfrm>
            <a:off x="660400" y="6446411"/>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grpSp>
        <p:nvGrpSpPr>
          <p:cNvPr id="22" name="Group 48">
            <a:extLst>
              <a:ext uri="{FF2B5EF4-FFF2-40B4-BE49-F238E27FC236}">
                <a16:creationId xmlns:a16="http://schemas.microsoft.com/office/drawing/2014/main" id="{E0641B04-CF28-47FC-B4FF-108CC841ABB9}"/>
              </a:ext>
            </a:extLst>
          </p:cNvPr>
          <p:cNvGrpSpPr/>
          <p:nvPr/>
        </p:nvGrpSpPr>
        <p:grpSpPr>
          <a:xfrm>
            <a:off x="5009456" y="338479"/>
            <a:ext cx="409972" cy="409972"/>
            <a:chOff x="669869" y="597304"/>
            <a:chExt cx="409972" cy="409972"/>
          </a:xfrm>
        </p:grpSpPr>
        <p:sp>
          <p:nvSpPr>
            <p:cNvPr id="23" name="íṥļîḓê">
              <a:extLst>
                <a:ext uri="{FF2B5EF4-FFF2-40B4-BE49-F238E27FC236}">
                  <a16:creationId xmlns:a16="http://schemas.microsoft.com/office/drawing/2014/main" id="{7B2345AD-A803-46D2-B05E-29E438699FAF}"/>
                </a:ext>
              </a:extLst>
            </p:cNvPr>
            <p:cNvSpPr/>
            <p:nvPr/>
          </p:nvSpPr>
          <p:spPr>
            <a:xfrm>
              <a:off x="669869" y="597304"/>
              <a:ext cx="409972" cy="409972"/>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4" name="íṥlíḓê">
              <a:extLst>
                <a:ext uri="{FF2B5EF4-FFF2-40B4-BE49-F238E27FC236}">
                  <a16:creationId xmlns:a16="http://schemas.microsoft.com/office/drawing/2014/main" id="{A3E53F59-5D83-4FC9-AB64-56F68D627586}"/>
                </a:ext>
              </a:extLst>
            </p:cNvPr>
            <p:cNvSpPr/>
            <p:nvPr/>
          </p:nvSpPr>
          <p:spPr>
            <a:xfrm>
              <a:off x="707772" y="635207"/>
              <a:ext cx="334166" cy="3341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5" name="ïśļiḑé">
              <a:extLst>
                <a:ext uri="{FF2B5EF4-FFF2-40B4-BE49-F238E27FC236}">
                  <a16:creationId xmlns:a16="http://schemas.microsoft.com/office/drawing/2014/main" id="{934473A0-D6D9-429D-BA9F-20BF35DEE440}"/>
                </a:ext>
              </a:extLst>
            </p:cNvPr>
            <p:cNvSpPr/>
            <p:nvPr/>
          </p:nvSpPr>
          <p:spPr>
            <a:xfrm>
              <a:off x="788539" y="699525"/>
              <a:ext cx="172630" cy="205530"/>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aphicFrame>
        <p:nvGraphicFramePr>
          <p:cNvPr id="3" name="表格 3">
            <a:extLst>
              <a:ext uri="{FF2B5EF4-FFF2-40B4-BE49-F238E27FC236}">
                <a16:creationId xmlns:a16="http://schemas.microsoft.com/office/drawing/2014/main" id="{6BE20796-CE25-B361-E625-945A8D9543E7}"/>
              </a:ext>
            </a:extLst>
          </p:cNvPr>
          <p:cNvGraphicFramePr>
            <a:graphicFrameLocks noGrp="1"/>
          </p:cNvGraphicFramePr>
          <p:nvPr>
            <p:extLst>
              <p:ext uri="{D42A27DB-BD31-4B8C-83A1-F6EECF244321}">
                <p14:modId xmlns:p14="http://schemas.microsoft.com/office/powerpoint/2010/main" val="2316192725"/>
              </p:ext>
            </p:extLst>
          </p:nvPr>
        </p:nvGraphicFramePr>
        <p:xfrm>
          <a:off x="496957" y="964546"/>
          <a:ext cx="11020507" cy="5091426"/>
        </p:xfrm>
        <a:graphic>
          <a:graphicData uri="http://schemas.openxmlformats.org/drawingml/2006/table">
            <a:tbl>
              <a:tblPr firstRow="1" bandRow="1">
                <a:tableStyleId>{5C22544A-7EE6-4342-B048-85BDC9FD1C3A}</a:tableStyleId>
              </a:tblPr>
              <a:tblGrid>
                <a:gridCol w="2059387">
                  <a:extLst>
                    <a:ext uri="{9D8B030D-6E8A-4147-A177-3AD203B41FA5}">
                      <a16:colId xmlns:a16="http://schemas.microsoft.com/office/drawing/2014/main" val="1709412212"/>
                    </a:ext>
                  </a:extLst>
                </a:gridCol>
                <a:gridCol w="1371600">
                  <a:extLst>
                    <a:ext uri="{9D8B030D-6E8A-4147-A177-3AD203B41FA5}">
                      <a16:colId xmlns:a16="http://schemas.microsoft.com/office/drawing/2014/main" val="1158208803"/>
                    </a:ext>
                  </a:extLst>
                </a:gridCol>
                <a:gridCol w="1562432">
                  <a:extLst>
                    <a:ext uri="{9D8B030D-6E8A-4147-A177-3AD203B41FA5}">
                      <a16:colId xmlns:a16="http://schemas.microsoft.com/office/drawing/2014/main" val="380733128"/>
                    </a:ext>
                  </a:extLst>
                </a:gridCol>
                <a:gridCol w="1180451">
                  <a:extLst>
                    <a:ext uri="{9D8B030D-6E8A-4147-A177-3AD203B41FA5}">
                      <a16:colId xmlns:a16="http://schemas.microsoft.com/office/drawing/2014/main" val="1243979484"/>
                    </a:ext>
                  </a:extLst>
                </a:gridCol>
                <a:gridCol w="1479978">
                  <a:extLst>
                    <a:ext uri="{9D8B030D-6E8A-4147-A177-3AD203B41FA5}">
                      <a16:colId xmlns:a16="http://schemas.microsoft.com/office/drawing/2014/main" val="1063113026"/>
                    </a:ext>
                  </a:extLst>
                </a:gridCol>
                <a:gridCol w="1486088">
                  <a:extLst>
                    <a:ext uri="{9D8B030D-6E8A-4147-A177-3AD203B41FA5}">
                      <a16:colId xmlns:a16="http://schemas.microsoft.com/office/drawing/2014/main" val="2058981051"/>
                    </a:ext>
                  </a:extLst>
                </a:gridCol>
                <a:gridCol w="981895">
                  <a:extLst>
                    <a:ext uri="{9D8B030D-6E8A-4147-A177-3AD203B41FA5}">
                      <a16:colId xmlns:a16="http://schemas.microsoft.com/office/drawing/2014/main" val="1528602698"/>
                    </a:ext>
                  </a:extLst>
                </a:gridCol>
                <a:gridCol w="898676">
                  <a:extLst>
                    <a:ext uri="{9D8B030D-6E8A-4147-A177-3AD203B41FA5}">
                      <a16:colId xmlns:a16="http://schemas.microsoft.com/office/drawing/2014/main" val="1571088784"/>
                    </a:ext>
                  </a:extLst>
                </a:gridCol>
              </a:tblGrid>
              <a:tr h="282857">
                <a:tc>
                  <a:txBody>
                    <a:bodyPr/>
                    <a:lstStyle/>
                    <a:p>
                      <a:pPr algn="ctr"/>
                      <a:r>
                        <a:rPr lang="zh-CN" altLang="en-US" sz="1200" dirty="0"/>
                        <a:t>备注</a:t>
                      </a:r>
                    </a:p>
                  </a:txBody>
                  <a:tcPr anchor="ctr"/>
                </a:tc>
                <a:tc>
                  <a:txBody>
                    <a:bodyPr/>
                    <a:lstStyle/>
                    <a:p>
                      <a:pPr algn="ctr"/>
                      <a:r>
                        <a:rPr lang="zh-CN" altLang="en-US" sz="1200" dirty="0"/>
                        <a:t>信号模块</a:t>
                      </a:r>
                    </a:p>
                  </a:txBody>
                  <a:tcPr anchor="ctr"/>
                </a:tc>
                <a:tc>
                  <a:txBody>
                    <a:bodyPr/>
                    <a:lstStyle/>
                    <a:p>
                      <a:pPr algn="ctr"/>
                      <a:r>
                        <a:rPr lang="zh-CN" altLang="en-US" sz="1200" dirty="0"/>
                        <a:t>进度</a:t>
                      </a:r>
                    </a:p>
                  </a:txBody>
                  <a:tcPr anchor="ctr"/>
                </a:tc>
                <a:tc>
                  <a:txBody>
                    <a:bodyPr/>
                    <a:lstStyle/>
                    <a:p>
                      <a:pPr algn="ctr"/>
                      <a:r>
                        <a:rPr lang="zh-CN" altLang="en-US" sz="1200" dirty="0"/>
                        <a:t>书写流程</a:t>
                      </a:r>
                    </a:p>
                  </a:txBody>
                  <a:tcPr anchor="ctr"/>
                </a:tc>
                <a:tc>
                  <a:txBody>
                    <a:bodyPr/>
                    <a:lstStyle/>
                    <a:p>
                      <a:pPr algn="ctr"/>
                      <a:r>
                        <a:rPr lang="zh-CN" altLang="en-US" sz="1200" dirty="0"/>
                        <a:t>导入原理图与照片</a:t>
                      </a:r>
                    </a:p>
                  </a:txBody>
                  <a:tcPr anchor="ctr"/>
                </a:tc>
                <a:tc>
                  <a:txBody>
                    <a:bodyPr/>
                    <a:lstStyle/>
                    <a:p>
                      <a:pPr algn="ctr"/>
                      <a:r>
                        <a:rPr lang="zh-CN" altLang="en-US" sz="1200" dirty="0"/>
                        <a:t>标点填写数据库</a:t>
                      </a:r>
                    </a:p>
                  </a:txBody>
                  <a:tcPr anchor="ctr"/>
                </a:tc>
                <a:tc>
                  <a:txBody>
                    <a:bodyPr/>
                    <a:lstStyle/>
                    <a:p>
                      <a:pPr algn="ctr"/>
                      <a:r>
                        <a:rPr lang="zh-CN" altLang="en-US" sz="1200" dirty="0"/>
                        <a:t>提示信息</a:t>
                      </a:r>
                    </a:p>
                  </a:txBody>
                  <a:tcPr anchor="ctr"/>
                </a:tc>
                <a:tc>
                  <a:txBody>
                    <a:bodyPr/>
                    <a:lstStyle/>
                    <a:p>
                      <a:pPr algn="ctr"/>
                      <a:r>
                        <a:rPr lang="zh-CN" altLang="en-US" sz="1200" dirty="0"/>
                        <a:t>验收修改</a:t>
                      </a:r>
                    </a:p>
                  </a:txBody>
                  <a:tcPr anchor="ctr"/>
                </a:tc>
                <a:extLst>
                  <a:ext uri="{0D108BD9-81ED-4DB2-BD59-A6C34878D82A}">
                    <a16:rowId xmlns:a16="http://schemas.microsoft.com/office/drawing/2014/main" val="3500276102"/>
                  </a:ext>
                </a:extLst>
              </a:tr>
              <a:tr h="282857">
                <a:tc>
                  <a:txBody>
                    <a:bodyPr/>
                    <a:lstStyle/>
                    <a:p>
                      <a:pPr algn="ctr"/>
                      <a:r>
                        <a:rPr lang="zh-CN" altLang="en-US" sz="1200" dirty="0"/>
                        <a:t>需求明确</a:t>
                      </a:r>
                    </a:p>
                  </a:txBody>
                  <a:tcPr anchor="ctr"/>
                </a:tc>
                <a:tc>
                  <a:txBody>
                    <a:bodyPr/>
                    <a:lstStyle/>
                    <a:p>
                      <a:pPr algn="ctr"/>
                      <a:r>
                        <a:rPr lang="zh-CN" altLang="en-US" sz="1200" dirty="0"/>
                        <a:t>后转接板</a:t>
                      </a:r>
                      <a:r>
                        <a:rPr lang="en-US" altLang="zh-CN" sz="1200" dirty="0"/>
                        <a:t>A</a:t>
                      </a:r>
                      <a:endParaRPr lang="zh-CN" altLang="en-US" sz="1200" dirty="0"/>
                    </a:p>
                  </a:txBody>
                  <a:tcPr anchor="ctr"/>
                </a:tc>
                <a:tc>
                  <a:txBody>
                    <a:bodyPr/>
                    <a:lstStyle/>
                    <a:p>
                      <a:pPr algn="ctr"/>
                      <a:r>
                        <a:rPr lang="zh-CN" altLang="en-US" sz="1200" dirty="0">
                          <a:solidFill>
                            <a:srgbClr val="FF0000"/>
                          </a:solidFill>
                        </a:rPr>
                        <a:t>已完成</a:t>
                      </a:r>
                    </a:p>
                  </a:txBody>
                  <a:tcPr anchor="ctr"/>
                </a:tc>
                <a:tc>
                  <a:txBody>
                    <a:bodyPr/>
                    <a:lstStyle/>
                    <a:p>
                      <a:pPr algn="ct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rowSpan="17" gridSpan="2">
                  <a:txBody>
                    <a:bodyPr/>
                    <a:lstStyle/>
                    <a:p>
                      <a:pPr algn="ctr">
                        <a:lnSpc>
                          <a:spcPct val="150000"/>
                        </a:lnSpc>
                      </a:pPr>
                      <a:r>
                        <a:rPr lang="zh-CN" altLang="en-US" sz="1200" dirty="0"/>
                        <a:t>提示信息的书写得等十四所具体的需求然后按照他们的方式书写，验收也需要十四所的人员在旁边验收。这两项工作目前十四所并未开展。按照张老师之前的意思是让学弟后面负责此项工作。</a:t>
                      </a:r>
                      <a:endParaRPr lang="en-US" altLang="zh-CN" sz="1200" dirty="0"/>
                    </a:p>
                    <a:p>
                      <a:pPr algn="ctr">
                        <a:lnSpc>
                          <a:spcPct val="150000"/>
                        </a:lnSpc>
                      </a:pPr>
                      <a:r>
                        <a:rPr lang="zh-CN" altLang="en-US" sz="1200" dirty="0">
                          <a:solidFill>
                            <a:srgbClr val="FF0000"/>
                          </a:solidFill>
                        </a:rPr>
                        <a:t>预计时间：未知</a:t>
                      </a:r>
                    </a:p>
                  </a:txBody>
                  <a:tcPr anchor="ctr">
                    <a:solidFill>
                      <a:srgbClr val="00B0F0"/>
                    </a:solidFill>
                  </a:tcPr>
                </a:tc>
                <a:tc rowSpan="17" hMerge="1">
                  <a:txBody>
                    <a:bodyPr/>
                    <a:lstStyle/>
                    <a:p>
                      <a:pPr algn="ctr"/>
                      <a:endParaRPr lang="zh-CN" altLang="en-US" sz="1200"/>
                    </a:p>
                  </a:txBody>
                  <a:tcPr anchor="ctr">
                    <a:solidFill>
                      <a:srgbClr val="00B0F0"/>
                    </a:solidFill>
                  </a:tcPr>
                </a:tc>
                <a:extLst>
                  <a:ext uri="{0D108BD9-81ED-4DB2-BD59-A6C34878D82A}">
                    <a16:rowId xmlns:a16="http://schemas.microsoft.com/office/drawing/2014/main" val="350912598"/>
                  </a:ext>
                </a:extLst>
              </a:tr>
              <a:tr h="282857">
                <a:tc>
                  <a:txBody>
                    <a:bodyPr/>
                    <a:lstStyle/>
                    <a:p>
                      <a:pPr algn="ctr"/>
                      <a:r>
                        <a:rPr lang="zh-CN" altLang="en-US" sz="1200" dirty="0"/>
                        <a:t>需求明确，少量硬件问题</a:t>
                      </a:r>
                    </a:p>
                  </a:txBody>
                  <a:tcPr anchor="ctr"/>
                </a:tc>
                <a:tc>
                  <a:txBody>
                    <a:bodyPr/>
                    <a:lstStyle/>
                    <a:p>
                      <a:pPr algn="ctr"/>
                      <a:r>
                        <a:rPr lang="zh-CN" altLang="en-US" sz="1200" dirty="0"/>
                        <a:t>后转接板</a:t>
                      </a:r>
                      <a:r>
                        <a:rPr lang="en-US" altLang="zh-CN" sz="1200" dirty="0"/>
                        <a:t>B_1</a:t>
                      </a:r>
                      <a:endParaRPr lang="zh-CN" altLang="en-US" sz="1200" dirty="0"/>
                    </a:p>
                  </a:txBody>
                  <a:tcPr anchor="ctr"/>
                </a:tc>
                <a:tc rowSpan="2">
                  <a:txBody>
                    <a:bodyPr/>
                    <a:lstStyle/>
                    <a:p>
                      <a:pPr algn="ctr"/>
                      <a:r>
                        <a:rPr lang="zh-CN" altLang="en-US" sz="1000" dirty="0"/>
                        <a:t>由于硬件方面失误不能用边界扫描导致工作量陡增</a:t>
                      </a:r>
                    </a:p>
                  </a:txBody>
                  <a:tcPr anchor="ctr"/>
                </a:tc>
                <a:tc rowSpan="2">
                  <a:txBody>
                    <a:bodyPr/>
                    <a:lstStyle/>
                    <a:p>
                      <a:pPr algn="ctr"/>
                      <a:r>
                        <a:rPr lang="en-US" altLang="zh-CN" sz="1000" dirty="0"/>
                        <a:t>7</a:t>
                      </a:r>
                      <a:r>
                        <a:rPr lang="zh-CN" altLang="en-US" sz="1000" dirty="0"/>
                        <a:t>个通道，每个通道预计</a:t>
                      </a:r>
                      <a:r>
                        <a:rPr lang="en-US" altLang="zh-CN" sz="1000" dirty="0"/>
                        <a:t>2h</a:t>
                      </a:r>
                    </a:p>
                    <a:p>
                      <a:pPr algn="ctr"/>
                      <a:r>
                        <a:rPr lang="en-US" altLang="zh-CN" sz="1000" dirty="0"/>
                        <a:t>14h</a:t>
                      </a:r>
                      <a:endParaRPr lang="zh-CN" altLang="en-US" sz="1000" dirty="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rowSpan="2">
                  <a:txBody>
                    <a:bodyPr/>
                    <a:lstStyle/>
                    <a:p>
                      <a:pPr algn="ctr"/>
                      <a:r>
                        <a:rPr lang="en-US" altLang="zh-CN" sz="1000" dirty="0"/>
                        <a:t>7</a:t>
                      </a:r>
                      <a:r>
                        <a:rPr lang="zh-CN" altLang="en-US" sz="1000" dirty="0"/>
                        <a:t>个通道，每个通道预计</a:t>
                      </a:r>
                      <a:r>
                        <a:rPr lang="en-US" altLang="zh-CN" sz="1000" dirty="0"/>
                        <a:t>1h</a:t>
                      </a:r>
                    </a:p>
                    <a:p>
                      <a:pPr algn="ctr"/>
                      <a:r>
                        <a:rPr lang="en-US" altLang="zh-CN" sz="1000" dirty="0"/>
                        <a:t>7h</a:t>
                      </a:r>
                      <a:endParaRPr lang="zh-CN" altLang="en-US" sz="1000" dirty="0"/>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862583578"/>
                  </a:ext>
                </a:extLst>
              </a:tr>
              <a:tr h="2828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需求明确，少量硬件问题</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后转接板</a:t>
                      </a:r>
                      <a:r>
                        <a:rPr lang="en-US" altLang="zh-CN" sz="1200" dirty="0"/>
                        <a:t>B_2</a:t>
                      </a:r>
                      <a:endParaRPr lang="zh-CN" altLang="en-US" sz="1200" dirty="0"/>
                    </a:p>
                  </a:txBody>
                  <a:tcPr anchor="ctr"/>
                </a:tc>
                <a:tc vMerge="1">
                  <a:txBody>
                    <a:bodyPr/>
                    <a:lstStyle/>
                    <a:p>
                      <a:pPr algn="ctr"/>
                      <a:endParaRPr lang="zh-CN" altLang="en-US" sz="1200" dirty="0"/>
                    </a:p>
                  </a:txBody>
                  <a:tcPr anchor="ctr"/>
                </a:tc>
                <a:tc vMerge="1">
                  <a:txBody>
                    <a:bodyPr/>
                    <a:lstStyle/>
                    <a:p>
                      <a:pPr algn="ctr"/>
                      <a:endParaRPr lang="zh-CN" altLang="en-US" sz="1200" dirty="0"/>
                    </a:p>
                  </a:txBody>
                  <a:tcPr anchor="ctr"/>
                </a:tc>
                <a:tc vMerge="1">
                  <a:txBody>
                    <a:bodyPr/>
                    <a:lstStyle/>
                    <a:p>
                      <a:pPr algn="ctr"/>
                      <a:endParaRPr lang="zh-CN" altLang="en-US" sz="1200" dirty="0"/>
                    </a:p>
                  </a:txBody>
                  <a:tcPr anchor="ctr"/>
                </a:tc>
                <a:tc vMerge="1">
                  <a:txBody>
                    <a:bodyPr/>
                    <a:lstStyle/>
                    <a:p>
                      <a:pPr algn="ctr"/>
                      <a:endParaRPr lang="zh-CN" altLang="en-US" sz="1200" dirty="0"/>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573739182"/>
                  </a:ext>
                </a:extLst>
              </a:tr>
              <a:tr h="282857">
                <a:tc>
                  <a:txBody>
                    <a:bodyPr/>
                    <a:lstStyle/>
                    <a:p>
                      <a:pPr algn="ctr"/>
                      <a:r>
                        <a:rPr lang="zh-CN" altLang="en-US" sz="1200" dirty="0"/>
                        <a:t>需求较为明确</a:t>
                      </a:r>
                    </a:p>
                  </a:txBody>
                  <a:tcPr anchor="ctr"/>
                </a:tc>
                <a:tc>
                  <a:txBody>
                    <a:bodyPr/>
                    <a:lstStyle/>
                    <a:p>
                      <a:pPr algn="ctr"/>
                      <a:r>
                        <a:rPr lang="zh-CN" altLang="en-US" sz="1200" dirty="0"/>
                        <a:t>调频显控盒</a:t>
                      </a:r>
                      <a:r>
                        <a:rPr lang="en-US" altLang="zh-CN" sz="1200" dirty="0"/>
                        <a:t>_1</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未开始</a:t>
                      </a:r>
                    </a:p>
                  </a:txBody>
                  <a:tcPr anchor="ctr"/>
                </a:tc>
                <a:tc>
                  <a:txBody>
                    <a:bodyPr/>
                    <a:lstStyle/>
                    <a:p>
                      <a:pPr algn="ctr"/>
                      <a:r>
                        <a:rPr lang="en-US" altLang="zh-CN" sz="1200" dirty="0"/>
                        <a:t>1h</a:t>
                      </a:r>
                      <a:endParaRPr lang="zh-CN" altLang="en-US" sz="1200" dirty="0"/>
                    </a:p>
                  </a:txBody>
                  <a:tcPr anchor="ctr"/>
                </a:tc>
                <a:tc>
                  <a:txBody>
                    <a:bodyPr/>
                    <a:lstStyle/>
                    <a:p>
                      <a:pPr algn="ctr"/>
                      <a:r>
                        <a:rPr lang="en-US" altLang="zh-CN" sz="1200" dirty="0"/>
                        <a:t>0.5h</a:t>
                      </a:r>
                      <a:endParaRPr lang="zh-CN" altLang="en-US" sz="1200" dirty="0"/>
                    </a:p>
                  </a:txBody>
                  <a:tcPr anchor="ctr"/>
                </a:tc>
                <a:tc>
                  <a:txBody>
                    <a:bodyPr/>
                    <a:lstStyle/>
                    <a:p>
                      <a:pPr algn="ctr"/>
                      <a:r>
                        <a:rPr lang="en-US" altLang="zh-CN" sz="1200" dirty="0"/>
                        <a:t>1h</a:t>
                      </a:r>
                      <a:endParaRPr lang="zh-CN" altLang="en-US" sz="1200" dirty="0"/>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3691371064"/>
                  </a:ext>
                </a:extLst>
              </a:tr>
              <a:tr h="2828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需求较为明确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调频显控盒</a:t>
                      </a:r>
                      <a:r>
                        <a:rPr lang="en-US" altLang="zh-CN" sz="1200" dirty="0"/>
                        <a:t>_2</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未开始</a:t>
                      </a:r>
                    </a:p>
                  </a:txBody>
                  <a:tcPr anchor="ctr"/>
                </a:tc>
                <a:tc>
                  <a:txBody>
                    <a:bodyPr/>
                    <a:lstStyle/>
                    <a:p>
                      <a:pPr algn="ctr"/>
                      <a:r>
                        <a:rPr lang="en-US" altLang="zh-CN" sz="1200" dirty="0"/>
                        <a:t>1h</a:t>
                      </a:r>
                      <a:endParaRPr lang="zh-CN" altLang="en-US" sz="1200" dirty="0"/>
                    </a:p>
                  </a:txBody>
                  <a:tcPr anchor="ctr"/>
                </a:tc>
                <a:tc>
                  <a:txBody>
                    <a:bodyPr/>
                    <a:lstStyle/>
                    <a:p>
                      <a:pPr algn="ctr"/>
                      <a:r>
                        <a:rPr lang="en-US" altLang="zh-CN" sz="1200" dirty="0"/>
                        <a:t>0.5h</a:t>
                      </a:r>
                      <a:endParaRPr lang="zh-CN" altLang="en-US" sz="1200" dirty="0"/>
                    </a:p>
                  </a:txBody>
                  <a:tcPr anchor="ctr"/>
                </a:tc>
                <a:tc>
                  <a:txBody>
                    <a:bodyPr/>
                    <a:lstStyle/>
                    <a:p>
                      <a:pPr algn="ctr"/>
                      <a:r>
                        <a:rPr lang="en-US" altLang="zh-CN" sz="1200" dirty="0"/>
                        <a:t>1h</a:t>
                      </a:r>
                      <a:endParaRPr lang="zh-CN" altLang="en-US" sz="1200" dirty="0"/>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708054535"/>
                  </a:ext>
                </a:extLst>
              </a:tr>
              <a:tr h="282857">
                <a:tc>
                  <a:txBody>
                    <a:bodyPr/>
                    <a:lstStyle/>
                    <a:p>
                      <a:pPr algn="ctr"/>
                      <a:r>
                        <a:rPr lang="zh-CN" altLang="en-US" sz="1200" dirty="0">
                          <a:solidFill>
                            <a:srgbClr val="FF0000"/>
                          </a:solidFill>
                        </a:rPr>
                        <a:t>等设计师调试中</a:t>
                      </a:r>
                    </a:p>
                  </a:txBody>
                  <a:tcPr anchor="ctr"/>
                </a:tc>
                <a:tc>
                  <a:txBody>
                    <a:bodyPr/>
                    <a:lstStyle/>
                    <a:p>
                      <a:pPr algn="ctr"/>
                      <a:r>
                        <a:rPr lang="zh-CN" altLang="en-US" sz="1200" dirty="0"/>
                        <a:t>电源数据监控</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正在进行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tc>
                <a:tc>
                  <a:txBody>
                    <a:bodyPr/>
                    <a:lstStyle/>
                    <a:p>
                      <a:pPr algn="ctr"/>
                      <a:r>
                        <a:rPr lang="en-US" altLang="zh-CN" sz="1200" dirty="0"/>
                        <a:t>0.5h</a:t>
                      </a:r>
                      <a:endParaRPr lang="zh-CN" altLang="en-US" sz="1200" dirty="0"/>
                    </a:p>
                  </a:txBody>
                  <a:tcPr anchor="ctr"/>
                </a:tc>
                <a:tc>
                  <a:txBody>
                    <a:bodyPr/>
                    <a:lstStyle/>
                    <a:p>
                      <a:pPr algn="ctr"/>
                      <a:r>
                        <a:rPr lang="en-US" altLang="zh-CN" sz="1200" dirty="0"/>
                        <a:t>1h</a:t>
                      </a:r>
                      <a:endParaRPr lang="zh-CN" altLang="en-US" sz="1200" dirty="0"/>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950061754"/>
                  </a:ext>
                </a:extLst>
              </a:tr>
              <a:tr h="282857">
                <a:tc>
                  <a:txBody>
                    <a:bodyPr/>
                    <a:lstStyle/>
                    <a:p>
                      <a:pPr algn="ctr"/>
                      <a:r>
                        <a:rPr lang="zh-CN" altLang="en-US" sz="1200" dirty="0"/>
                        <a:t>需求明确</a:t>
                      </a:r>
                    </a:p>
                  </a:txBody>
                  <a:tcPr anchor="ctr"/>
                </a:tc>
                <a:tc>
                  <a:txBody>
                    <a:bodyPr/>
                    <a:lstStyle/>
                    <a:p>
                      <a:pPr algn="ctr"/>
                      <a:r>
                        <a:rPr lang="zh-CN" altLang="en-US" sz="1200" dirty="0"/>
                        <a:t>主控板</a:t>
                      </a:r>
                      <a:r>
                        <a:rPr lang="en-US" altLang="zh-CN" sz="1200" dirty="0"/>
                        <a:t>_1</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正在进行</a:t>
                      </a:r>
                    </a:p>
                  </a:txBody>
                  <a:tcPr anchor="ctr"/>
                </a:tc>
                <a:tc>
                  <a:txBody>
                    <a:bodyPr/>
                    <a:lstStyle/>
                    <a:p>
                      <a:pPr algn="ctr"/>
                      <a:r>
                        <a:rPr lang="en-US" altLang="zh-CN" sz="1200" dirty="0"/>
                        <a:t>2h</a:t>
                      </a:r>
                      <a:endParaRPr lang="zh-CN" altLang="en-US" sz="1200" dirty="0"/>
                    </a:p>
                  </a:txBody>
                  <a:tcPr anchor="ctr"/>
                </a:tc>
                <a:tc>
                  <a:txBody>
                    <a:bodyPr/>
                    <a:lstStyle/>
                    <a:p>
                      <a:pPr algn="ctr"/>
                      <a:r>
                        <a:rPr lang="en-US" altLang="zh-CN" sz="1200" dirty="0"/>
                        <a:t>0.5h</a:t>
                      </a:r>
                      <a:endParaRPr lang="zh-CN" altLang="en-US" sz="1200" dirty="0"/>
                    </a:p>
                  </a:txBody>
                  <a:tcPr anchor="ctr"/>
                </a:tc>
                <a:tc>
                  <a:txBody>
                    <a:bodyPr/>
                    <a:lstStyle/>
                    <a:p>
                      <a:pPr algn="ctr"/>
                      <a:r>
                        <a:rPr lang="en-US" altLang="zh-CN" sz="1200" dirty="0"/>
                        <a:t>2h</a:t>
                      </a:r>
                      <a:endParaRPr lang="zh-CN" altLang="en-US" sz="1200" dirty="0"/>
                    </a:p>
                  </a:txBody>
                  <a:tcPr anchor="ct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3572247905"/>
                  </a:ext>
                </a:extLst>
              </a:tr>
              <a:tr h="282857">
                <a:tc>
                  <a:txBody>
                    <a:bodyPr/>
                    <a:lstStyle/>
                    <a:p>
                      <a:pPr algn="ctr"/>
                      <a:r>
                        <a:rPr lang="zh-CN" altLang="en-US" sz="1200" dirty="0">
                          <a:solidFill>
                            <a:srgbClr val="FF0000"/>
                          </a:solidFill>
                        </a:rPr>
                        <a:t>需求不明</a:t>
                      </a:r>
                    </a:p>
                  </a:txBody>
                  <a:tcPr anchor="ctr">
                    <a:solidFill>
                      <a:srgbClr val="00B0F0"/>
                    </a:solidFill>
                  </a:tcPr>
                </a:tc>
                <a:tc>
                  <a:txBody>
                    <a:bodyPr/>
                    <a:lstStyle/>
                    <a:p>
                      <a:pPr algn="ctr"/>
                      <a:r>
                        <a:rPr lang="zh-CN" altLang="en-US" sz="1200" dirty="0"/>
                        <a:t>主控板</a:t>
                      </a:r>
                      <a:r>
                        <a:rPr lang="en-US" altLang="zh-CN" sz="1200" dirty="0"/>
                        <a:t>_2</a:t>
                      </a: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866377372"/>
                  </a:ext>
                </a:extLst>
              </a:tr>
              <a:tr h="282857">
                <a:tc>
                  <a:txBody>
                    <a:bodyPr/>
                    <a:lstStyle/>
                    <a:p>
                      <a:pPr algn="ctr"/>
                      <a:r>
                        <a:rPr lang="zh-CN" altLang="en-US" sz="1200" dirty="0">
                          <a:solidFill>
                            <a:srgbClr val="FF0000"/>
                          </a:solidFill>
                        </a:rPr>
                        <a:t>需求不明</a:t>
                      </a:r>
                    </a:p>
                  </a:txBody>
                  <a:tcPr anchor="ctr">
                    <a:solidFill>
                      <a:srgbClr val="00B0F0"/>
                    </a:solidFill>
                  </a:tcPr>
                </a:tc>
                <a:tc>
                  <a:txBody>
                    <a:bodyPr/>
                    <a:lstStyle/>
                    <a:p>
                      <a:pPr algn="ctr"/>
                      <a:r>
                        <a:rPr lang="zh-CN" altLang="en-US" sz="1200" dirty="0"/>
                        <a:t>主控板</a:t>
                      </a:r>
                      <a:r>
                        <a:rPr lang="en-US" altLang="zh-CN" sz="1200" dirty="0"/>
                        <a:t>_3</a:t>
                      </a: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a:p>
                  </a:txBody>
                  <a:tcPr anchor="ctr">
                    <a:solidFill>
                      <a:srgbClr val="00B0F0"/>
                    </a:solidFill>
                  </a:tcPr>
                </a:tc>
                <a:tc>
                  <a:txBody>
                    <a:bodyPr/>
                    <a:lstStyle/>
                    <a:p>
                      <a:pPr algn="ctr"/>
                      <a:endParaRPr lang="zh-CN" altLang="en-US" sz="120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4284960316"/>
                  </a:ext>
                </a:extLst>
              </a:tr>
              <a:tr h="282857">
                <a:tc>
                  <a:txBody>
                    <a:bodyPr/>
                    <a:lstStyle/>
                    <a:p>
                      <a:pPr algn="ctr"/>
                      <a:r>
                        <a:rPr lang="zh-CN" altLang="en-US" sz="1200" dirty="0">
                          <a:solidFill>
                            <a:srgbClr val="FF0000"/>
                          </a:solidFill>
                        </a:rPr>
                        <a:t>程序未调通</a:t>
                      </a:r>
                    </a:p>
                  </a:txBody>
                  <a:tcPr anchor="ctr">
                    <a:solidFill>
                      <a:srgbClr val="00B0F0"/>
                    </a:solidFill>
                  </a:tcPr>
                </a:tc>
                <a:tc>
                  <a:txBody>
                    <a:bodyPr/>
                    <a:lstStyle/>
                    <a:p>
                      <a:pPr algn="ctr"/>
                      <a:r>
                        <a:rPr lang="zh-CN" altLang="en-US" sz="1200" dirty="0"/>
                        <a:t>缓存</a:t>
                      </a:r>
                      <a:r>
                        <a:rPr lang="en-US" altLang="zh-CN" sz="1200" dirty="0"/>
                        <a:t>_1</a:t>
                      </a: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819328867"/>
                  </a:ext>
                </a:extLst>
              </a:tr>
              <a:tr h="2828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程序未调通</a:t>
                      </a:r>
                    </a:p>
                  </a:txBody>
                  <a:tcPr anchor="ctr">
                    <a:solidFill>
                      <a:srgbClr val="00B0F0"/>
                    </a:solidFill>
                  </a:tcPr>
                </a:tc>
                <a:tc>
                  <a:txBody>
                    <a:bodyPr/>
                    <a:lstStyle/>
                    <a:p>
                      <a:pPr algn="ctr"/>
                      <a:r>
                        <a:rPr lang="zh-CN" altLang="en-US" sz="1200" dirty="0"/>
                        <a:t>缓存</a:t>
                      </a:r>
                      <a:r>
                        <a:rPr lang="en-US" altLang="zh-CN" sz="1200" dirty="0"/>
                        <a:t>_2</a:t>
                      </a: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739292225"/>
                  </a:ext>
                </a:extLst>
              </a:tr>
              <a:tr h="2828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程序未调通</a:t>
                      </a:r>
                    </a:p>
                  </a:txBody>
                  <a:tcPr anchor="ctr">
                    <a:solidFill>
                      <a:srgbClr val="00B0F0"/>
                    </a:solidFill>
                  </a:tcPr>
                </a:tc>
                <a:tc>
                  <a:txBody>
                    <a:bodyPr/>
                    <a:lstStyle/>
                    <a:p>
                      <a:pPr algn="ctr"/>
                      <a:r>
                        <a:rPr lang="zh-CN" altLang="en-US" sz="1200" dirty="0"/>
                        <a:t>缓存</a:t>
                      </a:r>
                      <a:r>
                        <a:rPr lang="en-US" altLang="zh-CN" sz="1200" dirty="0"/>
                        <a:t>_3</a:t>
                      </a: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1291770495"/>
                  </a:ext>
                </a:extLst>
              </a:tr>
              <a:tr h="2828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程序未调通</a:t>
                      </a:r>
                    </a:p>
                  </a:txBody>
                  <a:tcPr anchor="ctr">
                    <a:solidFill>
                      <a:srgbClr val="00B0F0"/>
                    </a:solidFill>
                  </a:tcPr>
                </a:tc>
                <a:tc>
                  <a:txBody>
                    <a:bodyPr/>
                    <a:lstStyle/>
                    <a:p>
                      <a:pPr algn="ctr"/>
                      <a:r>
                        <a:rPr lang="zh-CN" altLang="en-US" sz="1200" dirty="0"/>
                        <a:t>缓存</a:t>
                      </a:r>
                      <a:r>
                        <a:rPr lang="en-US" altLang="zh-CN" sz="1200" dirty="0"/>
                        <a:t>_4</a:t>
                      </a: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3979079007"/>
                  </a:ext>
                </a:extLst>
              </a:tr>
              <a:tr h="282857">
                <a:tc>
                  <a:txBody>
                    <a:bodyPr/>
                    <a:lstStyle/>
                    <a:p>
                      <a:pPr algn="ctr"/>
                      <a:r>
                        <a:rPr lang="zh-CN" altLang="en-US" sz="1200" dirty="0">
                          <a:solidFill>
                            <a:srgbClr val="FF0000"/>
                          </a:solidFill>
                        </a:rPr>
                        <a:t>板子没到</a:t>
                      </a:r>
                    </a:p>
                  </a:txBody>
                  <a:tcPr anchor="ctr">
                    <a:solidFill>
                      <a:srgbClr val="00B0F0"/>
                    </a:solidFill>
                  </a:tcPr>
                </a:tc>
                <a:tc>
                  <a:txBody>
                    <a:bodyPr/>
                    <a:lstStyle/>
                    <a:p>
                      <a:pPr algn="ctr"/>
                      <a:r>
                        <a:rPr lang="en-US" altLang="zh-CN" sz="1200" dirty="0"/>
                        <a:t>C</a:t>
                      </a:r>
                      <a:r>
                        <a:rPr lang="zh-CN" altLang="en-US" sz="1200" dirty="0"/>
                        <a:t>运算</a:t>
                      </a:r>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已完成</a:t>
                      </a:r>
                    </a:p>
                  </a:txBody>
                  <a:tcPr anchor="ctr">
                    <a:solidFill>
                      <a:srgbClr val="00B0F0"/>
                    </a:solidFill>
                  </a:tcPr>
                </a:tc>
                <a:tc>
                  <a:txBody>
                    <a:bodyPr/>
                    <a:lstStyle/>
                    <a:p>
                      <a:pPr algn="ctr"/>
                      <a:endParaRPr lang="zh-CN" altLang="en-US" sz="120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126023765"/>
                  </a:ext>
                </a:extLst>
              </a:tr>
              <a:tr h="282857">
                <a:tc>
                  <a:txBody>
                    <a:bodyPr/>
                    <a:lstStyle/>
                    <a:p>
                      <a:pPr algn="ctr"/>
                      <a:r>
                        <a:rPr lang="zh-CN" altLang="en-US" sz="1200" dirty="0">
                          <a:solidFill>
                            <a:srgbClr val="FF0000"/>
                          </a:solidFill>
                        </a:rPr>
                        <a:t>板子没到</a:t>
                      </a:r>
                    </a:p>
                  </a:txBody>
                  <a:tcPr anchor="ctr">
                    <a:solidFill>
                      <a:srgbClr val="00B0F0"/>
                    </a:solidFill>
                  </a:tcPr>
                </a:tc>
                <a:tc>
                  <a:txBody>
                    <a:bodyPr/>
                    <a:lstStyle/>
                    <a:p>
                      <a:pPr algn="ctr"/>
                      <a:r>
                        <a:rPr lang="en-US" altLang="zh-CN" sz="1200" dirty="0"/>
                        <a:t>X</a:t>
                      </a:r>
                      <a:r>
                        <a:rPr lang="zh-CN" altLang="en-US" sz="1200" dirty="0"/>
                        <a:t>运算</a:t>
                      </a:r>
                    </a:p>
                  </a:txBody>
                  <a:tcPr anchor="c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2705952009"/>
                  </a:ext>
                </a:extLst>
              </a:tr>
              <a:tr h="282857">
                <a:tc>
                  <a:txBody>
                    <a:bodyPr/>
                    <a:lstStyle/>
                    <a:p>
                      <a:pPr algn="ctr"/>
                      <a:r>
                        <a:rPr lang="zh-CN" altLang="en-US" sz="1200" dirty="0">
                          <a:solidFill>
                            <a:srgbClr val="FF0000"/>
                          </a:solidFill>
                        </a:rPr>
                        <a:t>程序未调好</a:t>
                      </a:r>
                    </a:p>
                  </a:txBody>
                  <a:tcPr anchor="ctr">
                    <a:solidFill>
                      <a:srgbClr val="00B0F0"/>
                    </a:solidFill>
                  </a:tcPr>
                </a:tc>
                <a:tc>
                  <a:txBody>
                    <a:bodyPr/>
                    <a:lstStyle/>
                    <a:p>
                      <a:pPr algn="ctr"/>
                      <a:r>
                        <a:rPr lang="zh-CN" altLang="en-US" sz="1200" dirty="0"/>
                        <a:t>轴角转换板</a:t>
                      </a:r>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endParaRPr lang="zh-CN" altLang="en-US" sz="1200" dirty="0"/>
                    </a:p>
                  </a:txBody>
                  <a:tcPr anchor="ctr">
                    <a:solidFill>
                      <a:srgbClr val="00B0F0"/>
                    </a:solidFill>
                  </a:tcPr>
                </a:tc>
                <a:tc hMerge="1" vMerge="1">
                  <a:txBody>
                    <a:bodyPr/>
                    <a:lstStyle/>
                    <a:p>
                      <a:pPr algn="ctr"/>
                      <a:endParaRPr lang="zh-CN" altLang="en-US" sz="1200" dirty="0"/>
                    </a:p>
                  </a:txBody>
                  <a:tcPr anchor="ctr">
                    <a:solidFill>
                      <a:srgbClr val="00B0F0"/>
                    </a:solidFill>
                  </a:tcPr>
                </a:tc>
                <a:extLst>
                  <a:ext uri="{0D108BD9-81ED-4DB2-BD59-A6C34878D82A}">
                    <a16:rowId xmlns:a16="http://schemas.microsoft.com/office/drawing/2014/main" val="3323052319"/>
                  </a:ext>
                </a:extLst>
              </a:tr>
              <a:tr h="282857">
                <a:tc>
                  <a:txBody>
                    <a:bodyPr/>
                    <a:lstStyle/>
                    <a:p>
                      <a:pPr algn="ctr"/>
                      <a:r>
                        <a:rPr lang="zh-CN" altLang="en-US" sz="1200" dirty="0">
                          <a:solidFill>
                            <a:srgbClr val="FF0000"/>
                          </a:solidFill>
                        </a:rPr>
                        <a:t>未知</a:t>
                      </a:r>
                    </a:p>
                  </a:txBody>
                  <a:tcPr anchor="ctr">
                    <a:solidFill>
                      <a:srgbClr val="00B0F0"/>
                    </a:solidFill>
                  </a:tcPr>
                </a:tc>
                <a:tc>
                  <a:txBody>
                    <a:bodyPr/>
                    <a:lstStyle/>
                    <a:p>
                      <a:pPr algn="ctr"/>
                      <a:r>
                        <a:rPr lang="zh-CN" altLang="en-US" sz="1200" dirty="0"/>
                        <a:t>自检模块</a:t>
                      </a:r>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dirty="0"/>
                    </a:p>
                  </a:txBody>
                  <a:tcPr anchor="ctr">
                    <a:solidFill>
                      <a:srgbClr val="00B0F0"/>
                    </a:solidFill>
                  </a:tcPr>
                </a:tc>
                <a:tc>
                  <a:txBody>
                    <a:bodyPr/>
                    <a:lstStyle/>
                    <a:p>
                      <a:pPr algn="ctr"/>
                      <a:endParaRPr lang="zh-CN" altLang="en-US" sz="1200"/>
                    </a:p>
                  </a:txBody>
                  <a:tcPr anchor="ctr">
                    <a:solidFill>
                      <a:srgbClr val="00B0F0"/>
                    </a:solidFill>
                  </a:tcPr>
                </a:tc>
                <a:tc>
                  <a:txBody>
                    <a:bodyPr/>
                    <a:lstStyle/>
                    <a:p>
                      <a:pPr algn="ctr"/>
                      <a:endParaRPr lang="zh-CN" altLang="en-US" sz="1200" dirty="0"/>
                    </a:p>
                  </a:txBody>
                  <a:tcPr anchor="ctr">
                    <a:solidFill>
                      <a:srgbClr val="00B0F0"/>
                    </a:solidFill>
                  </a:tcPr>
                </a:tc>
                <a:tc gridSpan="2" vMerge="1">
                  <a:txBody>
                    <a:bodyPr/>
                    <a:lstStyle/>
                    <a:p>
                      <a:pPr algn="ctr">
                        <a:lnSpc>
                          <a:spcPct val="150000"/>
                        </a:lnSpc>
                      </a:pPr>
                      <a:endParaRPr lang="zh-CN" altLang="en-US" sz="1200" dirty="0"/>
                    </a:p>
                  </a:txBody>
                  <a:tcPr anchor="ctr"/>
                </a:tc>
                <a:tc hMerge="1" vMerge="1">
                  <a:txBody>
                    <a:bodyPr/>
                    <a:lstStyle/>
                    <a:p>
                      <a:endParaRPr lang="zh-CN" altLang="en-US"/>
                    </a:p>
                  </a:txBody>
                  <a:tcPr/>
                </a:tc>
                <a:extLst>
                  <a:ext uri="{0D108BD9-81ED-4DB2-BD59-A6C34878D82A}">
                    <a16:rowId xmlns:a16="http://schemas.microsoft.com/office/drawing/2014/main" val="1374888508"/>
                  </a:ext>
                </a:extLst>
              </a:tr>
            </a:tbl>
          </a:graphicData>
        </a:graphic>
      </p:graphicFrame>
      <p:sp>
        <p:nvSpPr>
          <p:cNvPr id="6" name="文本占位符 58">
            <a:extLst>
              <a:ext uri="{FF2B5EF4-FFF2-40B4-BE49-F238E27FC236}">
                <a16:creationId xmlns:a16="http://schemas.microsoft.com/office/drawing/2014/main" id="{A83916D1-F8EE-3BDF-D6C5-B2A692E9BB95}"/>
              </a:ext>
            </a:extLst>
          </p:cNvPr>
          <p:cNvSpPr txBox="1">
            <a:spLocks/>
          </p:cNvSpPr>
          <p:nvPr/>
        </p:nvSpPr>
        <p:spPr>
          <a:xfrm>
            <a:off x="5500195" y="342865"/>
            <a:ext cx="4649804"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信号模块：现有的任务预计需要</a:t>
            </a:r>
            <a:r>
              <a:rPr lang="en-US" altLang="zh-CN" dirty="0"/>
              <a:t>3~4</a:t>
            </a:r>
            <a:r>
              <a:rPr lang="zh-CN" altLang="en-US" dirty="0"/>
              <a:t>天</a:t>
            </a:r>
            <a:endParaRPr lang="en-US" altLang="zh-CN" dirty="0"/>
          </a:p>
        </p:txBody>
      </p:sp>
    </p:spTree>
    <p:extLst>
      <p:ext uri="{BB962C8B-B14F-4D97-AF65-F5344CB8AC3E}">
        <p14:creationId xmlns:p14="http://schemas.microsoft.com/office/powerpoint/2010/main" val="22746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F88122F-B7D3-6C4D-98FA-BA0BEB934784}"/>
              </a:ext>
            </a:extLst>
          </p:cNvPr>
          <p:cNvSpPr>
            <a:spLocks noGrp="1"/>
          </p:cNvSpPr>
          <p:nvPr>
            <p:ph type="body" sz="quarter" idx="11"/>
          </p:nvPr>
        </p:nvSpPr>
        <p:spPr/>
        <p:txBody>
          <a:bodyPr/>
          <a:lstStyle/>
          <a:p>
            <a:r>
              <a:rPr lang="zh-CN" altLang="en-US" dirty="0"/>
              <a:t>十四所项目</a:t>
            </a:r>
            <a:r>
              <a:rPr lang="en-US" altLang="zh-CN" dirty="0"/>
              <a:t>---</a:t>
            </a:r>
            <a:r>
              <a:rPr lang="zh-CN" altLang="en-US" dirty="0"/>
              <a:t>后</a:t>
            </a:r>
            <a:r>
              <a:rPr lang="en-US" altLang="zh-CN" dirty="0"/>
              <a:t>B</a:t>
            </a:r>
            <a:r>
              <a:rPr lang="zh-CN" altLang="en-US" dirty="0"/>
              <a:t>检测板</a:t>
            </a:r>
          </a:p>
        </p:txBody>
      </p:sp>
      <p:sp>
        <p:nvSpPr>
          <p:cNvPr id="10" name="日期占位符 9">
            <a:extLst>
              <a:ext uri="{FF2B5EF4-FFF2-40B4-BE49-F238E27FC236}">
                <a16:creationId xmlns:a16="http://schemas.microsoft.com/office/drawing/2014/main" id="{28A1C295-B222-1484-47AD-783A152D85FD}"/>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4A26EBA0-36F1-ABB5-726A-FCE5495CA4B5}"/>
              </a:ext>
            </a:extLst>
          </p:cNvPr>
          <p:cNvSpPr>
            <a:spLocks noGrp="1"/>
          </p:cNvSpPr>
          <p:nvPr>
            <p:ph type="sldNum" sz="quarter" idx="28"/>
          </p:nvPr>
        </p:nvSpPr>
        <p:spPr/>
        <p:txBody>
          <a:bodyPr/>
          <a:lstStyle/>
          <a:p>
            <a:fld id="{C79ECAFE-A460-4E13-ABCB-32CAE6136244}" type="slidenum">
              <a:rPr lang="zh-CN" altLang="en-US" smtClean="0"/>
              <a:pPr/>
              <a:t>5</a:t>
            </a:fld>
            <a:endParaRPr lang="zh-CN" altLang="en-US" dirty="0"/>
          </a:p>
        </p:txBody>
      </p:sp>
      <p:pic>
        <p:nvPicPr>
          <p:cNvPr id="4098" name="Picture 2" descr="查看源图像">
            <a:extLst>
              <a:ext uri="{FF2B5EF4-FFF2-40B4-BE49-F238E27FC236}">
                <a16:creationId xmlns:a16="http://schemas.microsoft.com/office/drawing/2014/main" id="{E96C1C55-1771-C7F5-7111-58893F016E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09" t="27540" r="43016" b="36507"/>
          <a:stretch/>
        </p:blipFill>
        <p:spPr bwMode="auto">
          <a:xfrm>
            <a:off x="6325616" y="979029"/>
            <a:ext cx="5228046" cy="5256672"/>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0E9A246B-0167-6638-E826-653092A87285}"/>
              </a:ext>
            </a:extLst>
          </p:cNvPr>
          <p:cNvPicPr>
            <a:picLocks noChangeAspect="1"/>
          </p:cNvPicPr>
          <p:nvPr/>
        </p:nvPicPr>
        <p:blipFill>
          <a:blip r:embed="rId3"/>
          <a:stretch>
            <a:fillRect/>
          </a:stretch>
        </p:blipFill>
        <p:spPr>
          <a:xfrm>
            <a:off x="250372" y="1214328"/>
            <a:ext cx="5894215" cy="1430900"/>
          </a:xfrm>
          <a:prstGeom prst="rect">
            <a:avLst/>
          </a:prstGeom>
        </p:spPr>
      </p:pic>
      <p:sp>
        <p:nvSpPr>
          <p:cNvPr id="14" name="箭头: 下 13">
            <a:extLst>
              <a:ext uri="{FF2B5EF4-FFF2-40B4-BE49-F238E27FC236}">
                <a16:creationId xmlns:a16="http://schemas.microsoft.com/office/drawing/2014/main" id="{1106C94F-1460-55AD-9C70-178DFCF04C47}"/>
              </a:ext>
            </a:extLst>
          </p:cNvPr>
          <p:cNvSpPr/>
          <p:nvPr/>
        </p:nvSpPr>
        <p:spPr>
          <a:xfrm>
            <a:off x="3314700" y="1028699"/>
            <a:ext cx="272143" cy="517071"/>
          </a:xfrm>
          <a:prstGeom prst="down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799DDFC7-9D2C-F71F-E130-6561A4909528}"/>
              </a:ext>
            </a:extLst>
          </p:cNvPr>
          <p:cNvSpPr/>
          <p:nvPr/>
        </p:nvSpPr>
        <p:spPr>
          <a:xfrm>
            <a:off x="5497286" y="1028700"/>
            <a:ext cx="272143" cy="517071"/>
          </a:xfrm>
          <a:prstGeom prst="down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B5354454-3E25-C44C-1BC7-5D75064382A0}"/>
              </a:ext>
            </a:extLst>
          </p:cNvPr>
          <p:cNvSpPr/>
          <p:nvPr/>
        </p:nvSpPr>
        <p:spPr>
          <a:xfrm>
            <a:off x="3589782" y="1148442"/>
            <a:ext cx="272143" cy="517071"/>
          </a:xfrm>
          <a:prstGeom prst="down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20F58748-FCB5-6B05-C38F-7E62BD17EB39}"/>
              </a:ext>
            </a:extLst>
          </p:cNvPr>
          <p:cNvSpPr/>
          <p:nvPr/>
        </p:nvSpPr>
        <p:spPr>
          <a:xfrm>
            <a:off x="1635579" y="1028699"/>
            <a:ext cx="272143" cy="517071"/>
          </a:xfrm>
          <a:prstGeom prst="down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98D93457-4648-1D1F-99DB-3E6767D92FF5}"/>
              </a:ext>
            </a:extLst>
          </p:cNvPr>
          <p:cNvSpPr/>
          <p:nvPr/>
        </p:nvSpPr>
        <p:spPr>
          <a:xfrm>
            <a:off x="1910661" y="1148442"/>
            <a:ext cx="272143" cy="517071"/>
          </a:xfrm>
          <a:prstGeom prst="down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E15A841-1196-1540-FD2A-B5B84CE1425F}"/>
              </a:ext>
            </a:extLst>
          </p:cNvPr>
          <p:cNvSpPr/>
          <p:nvPr/>
        </p:nvSpPr>
        <p:spPr>
          <a:xfrm>
            <a:off x="7184354" y="1545770"/>
            <a:ext cx="595594" cy="419101"/>
          </a:xfrm>
          <a:prstGeom prst="rect">
            <a:avLst/>
          </a:prstGeom>
          <a:noFill/>
          <a:ln w="53975"/>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44DCE20-E09A-4F13-66A7-540FA8B89216}"/>
              </a:ext>
            </a:extLst>
          </p:cNvPr>
          <p:cNvSpPr/>
          <p:nvPr/>
        </p:nvSpPr>
        <p:spPr>
          <a:xfrm>
            <a:off x="7037396" y="2194358"/>
            <a:ext cx="595594" cy="419101"/>
          </a:xfrm>
          <a:prstGeom prst="rect">
            <a:avLst/>
          </a:prstGeom>
          <a:noFill/>
          <a:ln w="53975"/>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89ED638B-6CDE-BA6A-70C6-94B38E0F76F3}"/>
              </a:ext>
            </a:extLst>
          </p:cNvPr>
          <p:cNvCxnSpPr/>
          <p:nvPr/>
        </p:nvCxnSpPr>
        <p:spPr>
          <a:xfrm>
            <a:off x="3725853" y="1287234"/>
            <a:ext cx="3311543" cy="907124"/>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3" name="直接箭头连接符 22">
            <a:extLst>
              <a:ext uri="{FF2B5EF4-FFF2-40B4-BE49-F238E27FC236}">
                <a16:creationId xmlns:a16="http://schemas.microsoft.com/office/drawing/2014/main" id="{99DDD72C-A883-EECF-1AE3-858FBEBA7EFC}"/>
              </a:ext>
            </a:extLst>
          </p:cNvPr>
          <p:cNvCxnSpPr>
            <a:cxnSpLocks/>
            <a:endCxn id="19" idx="1"/>
          </p:cNvCxnSpPr>
          <p:nvPr/>
        </p:nvCxnSpPr>
        <p:spPr>
          <a:xfrm>
            <a:off x="3435405" y="1028699"/>
            <a:ext cx="3748949" cy="726622"/>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25" name="矩形 24">
            <a:extLst>
              <a:ext uri="{FF2B5EF4-FFF2-40B4-BE49-F238E27FC236}">
                <a16:creationId xmlns:a16="http://schemas.microsoft.com/office/drawing/2014/main" id="{2578504E-9DCC-B546-D372-D6CBABF0EE91}"/>
              </a:ext>
            </a:extLst>
          </p:cNvPr>
          <p:cNvSpPr/>
          <p:nvPr/>
        </p:nvSpPr>
        <p:spPr>
          <a:xfrm>
            <a:off x="6588760" y="3548743"/>
            <a:ext cx="552269" cy="299358"/>
          </a:xfrm>
          <a:prstGeom prst="rect">
            <a:avLst/>
          </a:prstGeom>
          <a:noFill/>
          <a:ln w="53975"/>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8F31DA2-17B9-0893-D281-0285BEF46379}"/>
              </a:ext>
            </a:extLst>
          </p:cNvPr>
          <p:cNvSpPr/>
          <p:nvPr/>
        </p:nvSpPr>
        <p:spPr>
          <a:xfrm>
            <a:off x="6859452" y="4914014"/>
            <a:ext cx="552269" cy="299358"/>
          </a:xfrm>
          <a:prstGeom prst="rect">
            <a:avLst/>
          </a:prstGeom>
          <a:noFill/>
          <a:ln w="53975"/>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49CB00B0-72A8-7D6F-7DB4-22C167672352}"/>
              </a:ext>
            </a:extLst>
          </p:cNvPr>
          <p:cNvCxnSpPr/>
          <p:nvPr/>
        </p:nvCxnSpPr>
        <p:spPr>
          <a:xfrm>
            <a:off x="2100943" y="1259074"/>
            <a:ext cx="4544786" cy="2289668"/>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18D1FC5A-2694-0ECE-B10D-EABEA5118EF1}"/>
              </a:ext>
            </a:extLst>
          </p:cNvPr>
          <p:cNvCxnSpPr>
            <a:cxnSpLocks/>
          </p:cNvCxnSpPr>
          <p:nvPr/>
        </p:nvCxnSpPr>
        <p:spPr>
          <a:xfrm>
            <a:off x="1744011" y="1517609"/>
            <a:ext cx="5146427" cy="3396405"/>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31" name="文本框 30">
            <a:extLst>
              <a:ext uri="{FF2B5EF4-FFF2-40B4-BE49-F238E27FC236}">
                <a16:creationId xmlns:a16="http://schemas.microsoft.com/office/drawing/2014/main" id="{D060FDF6-92E7-4067-329F-459C4A04082C}"/>
              </a:ext>
            </a:extLst>
          </p:cNvPr>
          <p:cNvSpPr txBox="1"/>
          <p:nvPr/>
        </p:nvSpPr>
        <p:spPr>
          <a:xfrm>
            <a:off x="585525" y="3548741"/>
            <a:ext cx="4846446" cy="1477328"/>
          </a:xfrm>
          <a:prstGeom prst="rect">
            <a:avLst/>
          </a:prstGeom>
          <a:noFill/>
        </p:spPr>
        <p:txBody>
          <a:bodyPr wrap="square" rtlCol="0">
            <a:spAutoFit/>
          </a:bodyPr>
          <a:lstStyle/>
          <a:p>
            <a:r>
              <a:rPr lang="zh-CN" altLang="en-US" dirty="0"/>
              <a:t>后</a:t>
            </a:r>
            <a:r>
              <a:rPr lang="en-US" altLang="zh-CN" dirty="0"/>
              <a:t>B</a:t>
            </a:r>
            <a:r>
              <a:rPr lang="zh-CN" altLang="en-US" dirty="0"/>
              <a:t>总共有</a:t>
            </a:r>
            <a:r>
              <a:rPr lang="en-US" altLang="zh-CN" dirty="0"/>
              <a:t>7</a:t>
            </a:r>
            <a:r>
              <a:rPr lang="zh-CN" altLang="en-US" dirty="0"/>
              <a:t>个功能通道：</a:t>
            </a:r>
            <a:endParaRPr lang="en-US" altLang="zh-CN" dirty="0"/>
          </a:p>
          <a:p>
            <a:r>
              <a:rPr lang="en-US" altLang="zh-CN" dirty="0"/>
              <a:t>Xs3_1\xs4_1\xs5_1\xs6</a:t>
            </a:r>
          </a:p>
          <a:p>
            <a:r>
              <a:rPr lang="en-US" altLang="zh-CN" dirty="0"/>
              <a:t>Xs3_2\xs4_2\xs5_2</a:t>
            </a:r>
          </a:p>
          <a:p>
            <a:r>
              <a:rPr lang="zh-CN" altLang="en-US" dirty="0"/>
              <a:t>每个功能通道大致涉及</a:t>
            </a:r>
            <a:r>
              <a:rPr lang="en-US" altLang="zh-CN" dirty="0"/>
              <a:t>10</a:t>
            </a:r>
            <a:r>
              <a:rPr lang="zh-CN" altLang="en-US" dirty="0"/>
              <a:t>路的信号，每路信号经过</a:t>
            </a:r>
            <a:r>
              <a:rPr lang="en-US" altLang="zh-CN" dirty="0"/>
              <a:t>2-3</a:t>
            </a:r>
            <a:r>
              <a:rPr lang="zh-CN" altLang="en-US" dirty="0"/>
              <a:t>个芯片</a:t>
            </a:r>
          </a:p>
        </p:txBody>
      </p:sp>
      <p:pic>
        <p:nvPicPr>
          <p:cNvPr id="4097" name="图片 4096">
            <a:extLst>
              <a:ext uri="{FF2B5EF4-FFF2-40B4-BE49-F238E27FC236}">
                <a16:creationId xmlns:a16="http://schemas.microsoft.com/office/drawing/2014/main" id="{0AD100B8-5782-E255-32C9-9FBB0816D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658" y="216606"/>
            <a:ext cx="5491665" cy="6664271"/>
          </a:xfrm>
          <a:prstGeom prst="rect">
            <a:avLst/>
          </a:prstGeom>
        </p:spPr>
      </p:pic>
    </p:spTree>
    <p:extLst>
      <p:ext uri="{BB962C8B-B14F-4D97-AF65-F5344CB8AC3E}">
        <p14:creationId xmlns:p14="http://schemas.microsoft.com/office/powerpoint/2010/main" val="187892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7"/>
                                        </p:tgtEl>
                                        <p:attrNameLst>
                                          <p:attrName>style.visibility</p:attrName>
                                        </p:attrNameLst>
                                      </p:cBhvr>
                                      <p:to>
                                        <p:strVal val="visible"/>
                                      </p:to>
                                    </p:set>
                                    <p:anim calcmode="lin" valueType="num">
                                      <p:cBhvr additive="base">
                                        <p:cTn id="7" dur="500" fill="hold"/>
                                        <p:tgtEl>
                                          <p:spTgt spid="4097"/>
                                        </p:tgtEl>
                                        <p:attrNameLst>
                                          <p:attrName>ppt_x</p:attrName>
                                        </p:attrNameLst>
                                      </p:cBhvr>
                                      <p:tavLst>
                                        <p:tav tm="0">
                                          <p:val>
                                            <p:strVal val="#ppt_x"/>
                                          </p:val>
                                        </p:tav>
                                        <p:tav tm="100000">
                                          <p:val>
                                            <p:strVal val="#ppt_x"/>
                                          </p:val>
                                        </p:tav>
                                      </p:tavLst>
                                    </p:anim>
                                    <p:anim calcmode="lin" valueType="num">
                                      <p:cBhvr additive="base">
                                        <p:cTn id="8" dur="500" fill="hold"/>
                                        <p:tgtEl>
                                          <p:spTgt spid="40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8A353A6-06A3-E70D-F2F8-27259163D996}"/>
              </a:ext>
            </a:extLst>
          </p:cNvPr>
          <p:cNvSpPr>
            <a:spLocks noGrp="1"/>
          </p:cNvSpPr>
          <p:nvPr>
            <p:ph type="body" sz="quarter" idx="11"/>
          </p:nvPr>
        </p:nvSpPr>
        <p:spPr/>
        <p:txBody>
          <a:bodyPr/>
          <a:lstStyle/>
          <a:p>
            <a:r>
              <a:rPr lang="zh-CN" altLang="en-US" dirty="0"/>
              <a:t>总体框架</a:t>
            </a:r>
          </a:p>
        </p:txBody>
      </p:sp>
      <p:sp>
        <p:nvSpPr>
          <p:cNvPr id="4" name="日期占位符 3">
            <a:extLst>
              <a:ext uri="{FF2B5EF4-FFF2-40B4-BE49-F238E27FC236}">
                <a16:creationId xmlns:a16="http://schemas.microsoft.com/office/drawing/2014/main" id="{B95125C2-AE85-5E83-16D1-4214950615BC}"/>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A8F7D729-8EC7-BF93-05E5-CA29D82EB3D8}"/>
              </a:ext>
            </a:extLst>
          </p:cNvPr>
          <p:cNvSpPr>
            <a:spLocks noGrp="1"/>
          </p:cNvSpPr>
          <p:nvPr>
            <p:ph type="sldNum" sz="quarter" idx="28"/>
          </p:nvPr>
        </p:nvSpPr>
        <p:spPr/>
        <p:txBody>
          <a:bodyPr/>
          <a:lstStyle/>
          <a:p>
            <a:fld id="{C79ECAFE-A460-4E13-ABCB-32CAE6136244}" type="slidenum">
              <a:rPr lang="zh-CN" altLang="en-US" smtClean="0"/>
              <a:pPr/>
              <a:t>6</a:t>
            </a:fld>
            <a:endParaRPr lang="zh-CN" altLang="en-US" dirty="0"/>
          </a:p>
        </p:txBody>
      </p:sp>
      <p:pic>
        <p:nvPicPr>
          <p:cNvPr id="16" name="图片 15">
            <a:extLst>
              <a:ext uri="{FF2B5EF4-FFF2-40B4-BE49-F238E27FC236}">
                <a16:creationId xmlns:a16="http://schemas.microsoft.com/office/drawing/2014/main" id="{F1E7C7D7-BC20-FD55-CC2A-C830D9C23FB1}"/>
              </a:ext>
            </a:extLst>
          </p:cNvPr>
          <p:cNvPicPr>
            <a:picLocks noChangeAspect="1"/>
          </p:cNvPicPr>
          <p:nvPr/>
        </p:nvPicPr>
        <p:blipFill>
          <a:blip r:embed="rId2"/>
          <a:stretch>
            <a:fillRect/>
          </a:stretch>
        </p:blipFill>
        <p:spPr>
          <a:xfrm>
            <a:off x="433813" y="867491"/>
            <a:ext cx="9604018" cy="5733336"/>
          </a:xfrm>
          <a:prstGeom prst="rect">
            <a:avLst/>
          </a:prstGeom>
        </p:spPr>
      </p:pic>
      <p:sp>
        <p:nvSpPr>
          <p:cNvPr id="17" name="对话气泡: 矩形 16">
            <a:extLst>
              <a:ext uri="{FF2B5EF4-FFF2-40B4-BE49-F238E27FC236}">
                <a16:creationId xmlns:a16="http://schemas.microsoft.com/office/drawing/2014/main" id="{76E5B719-A351-05E8-D768-75D4C3BCF680}"/>
              </a:ext>
            </a:extLst>
          </p:cNvPr>
          <p:cNvSpPr/>
          <p:nvPr/>
        </p:nvSpPr>
        <p:spPr>
          <a:xfrm>
            <a:off x="3918408" y="380860"/>
            <a:ext cx="2177592" cy="855314"/>
          </a:xfrm>
          <a:prstGeom prst="wedgeRectCallout">
            <a:avLst>
              <a:gd name="adj1" fmla="val 35011"/>
              <a:gd name="adj2" fmla="val 73283"/>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solidFill>
                  <a:srgbClr val="FF0000"/>
                </a:solidFill>
                <a:latin typeface="楷体" panose="02010609060101010101" pitchFamily="49" charset="-122"/>
                <a:ea typeface="楷体" panose="02010609060101010101" pitchFamily="49" charset="-122"/>
              </a:rPr>
              <a:t>打算采用多种目标检测算法自己尝试效果。可以调研一下最新的目标检测算法并进行实验尝试</a:t>
            </a:r>
          </a:p>
        </p:txBody>
      </p:sp>
      <p:cxnSp>
        <p:nvCxnSpPr>
          <p:cNvPr id="19" name="直接连接符 18">
            <a:extLst>
              <a:ext uri="{FF2B5EF4-FFF2-40B4-BE49-F238E27FC236}">
                <a16:creationId xmlns:a16="http://schemas.microsoft.com/office/drawing/2014/main" id="{B3478875-BBB7-4368-8839-1AE905EF6A9B}"/>
              </a:ext>
            </a:extLst>
          </p:cNvPr>
          <p:cNvCxnSpPr/>
          <p:nvPr/>
        </p:nvCxnSpPr>
        <p:spPr>
          <a:xfrm flipH="1">
            <a:off x="6391373" y="5316718"/>
            <a:ext cx="1564850" cy="1160422"/>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20" name="直接连接符 19">
            <a:extLst>
              <a:ext uri="{FF2B5EF4-FFF2-40B4-BE49-F238E27FC236}">
                <a16:creationId xmlns:a16="http://schemas.microsoft.com/office/drawing/2014/main" id="{7DE23701-1BCC-6DD6-AF30-19A03CAE579C}"/>
              </a:ext>
            </a:extLst>
          </p:cNvPr>
          <p:cNvCxnSpPr>
            <a:cxnSpLocks/>
          </p:cNvCxnSpPr>
          <p:nvPr/>
        </p:nvCxnSpPr>
        <p:spPr>
          <a:xfrm>
            <a:off x="6802225" y="5264901"/>
            <a:ext cx="743145" cy="1312822"/>
          </a:xfrm>
          <a:prstGeom prst="line">
            <a:avLst/>
          </a:prstGeom>
          <a:ln/>
        </p:spPr>
        <p:style>
          <a:lnRef idx="1">
            <a:schemeClr val="accent5"/>
          </a:lnRef>
          <a:fillRef idx="0">
            <a:schemeClr val="accent5"/>
          </a:fillRef>
          <a:effectRef idx="0">
            <a:schemeClr val="accent5"/>
          </a:effectRef>
          <a:fontRef idx="minor">
            <a:schemeClr val="tx1"/>
          </a:fontRef>
        </p:style>
      </p:cxnSp>
      <p:sp>
        <p:nvSpPr>
          <p:cNvPr id="22" name="对话气泡: 矩形 21">
            <a:extLst>
              <a:ext uri="{FF2B5EF4-FFF2-40B4-BE49-F238E27FC236}">
                <a16:creationId xmlns:a16="http://schemas.microsoft.com/office/drawing/2014/main" id="{0EF3F65A-208D-B19B-7B06-7FA53E16BB72}"/>
              </a:ext>
            </a:extLst>
          </p:cNvPr>
          <p:cNvSpPr/>
          <p:nvPr/>
        </p:nvSpPr>
        <p:spPr>
          <a:xfrm>
            <a:off x="8218602" y="4103180"/>
            <a:ext cx="1340177" cy="247932"/>
          </a:xfrm>
          <a:prstGeom prst="wedgeRectCallout">
            <a:avLst>
              <a:gd name="adj1" fmla="val -62012"/>
              <a:gd name="adj2" fmla="val 19655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solidFill>
                  <a:srgbClr val="FF0000"/>
                </a:solidFill>
                <a:latin typeface="楷体" panose="02010609060101010101" pitchFamily="49" charset="-122"/>
                <a:ea typeface="楷体" panose="02010609060101010101" pitchFamily="49" charset="-122"/>
              </a:rPr>
              <a:t>对交点进行分类</a:t>
            </a:r>
          </a:p>
        </p:txBody>
      </p:sp>
      <p:sp>
        <p:nvSpPr>
          <p:cNvPr id="23" name="对话气泡: 矩形 22">
            <a:extLst>
              <a:ext uri="{FF2B5EF4-FFF2-40B4-BE49-F238E27FC236}">
                <a16:creationId xmlns:a16="http://schemas.microsoft.com/office/drawing/2014/main" id="{09909B1C-5886-6874-5476-7749B0602F83}"/>
              </a:ext>
            </a:extLst>
          </p:cNvPr>
          <p:cNvSpPr/>
          <p:nvPr/>
        </p:nvSpPr>
        <p:spPr>
          <a:xfrm>
            <a:off x="8493551" y="4745774"/>
            <a:ext cx="1470581" cy="570944"/>
          </a:xfrm>
          <a:prstGeom prst="wedgeRectCallout">
            <a:avLst>
              <a:gd name="adj1" fmla="val -38294"/>
              <a:gd name="adj2" fmla="val 89230"/>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solidFill>
                  <a:srgbClr val="FF0000"/>
                </a:solidFill>
                <a:latin typeface="楷体" panose="02010609060101010101" pitchFamily="49" charset="-122"/>
                <a:ea typeface="楷体" panose="02010609060101010101" pitchFamily="49" charset="-122"/>
              </a:rPr>
              <a:t>根据交点类型完成连接关系的判断</a:t>
            </a:r>
          </a:p>
        </p:txBody>
      </p:sp>
    </p:spTree>
    <p:extLst>
      <p:ext uri="{BB962C8B-B14F-4D97-AF65-F5344CB8AC3E}">
        <p14:creationId xmlns:p14="http://schemas.microsoft.com/office/powerpoint/2010/main" val="2859397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215608B-7718-2B62-2789-B2C8759A57B7}"/>
              </a:ext>
            </a:extLst>
          </p:cNvPr>
          <p:cNvSpPr>
            <a:spLocks noGrp="1"/>
          </p:cNvSpPr>
          <p:nvPr>
            <p:ph type="body" sz="quarter" idx="11"/>
          </p:nvPr>
        </p:nvSpPr>
        <p:spPr/>
        <p:txBody>
          <a:bodyPr/>
          <a:lstStyle/>
          <a:p>
            <a:r>
              <a:rPr lang="en-US" altLang="zh-CN" dirty="0"/>
              <a:t>Yolov1</a:t>
            </a:r>
            <a:r>
              <a:rPr lang="zh-CN" altLang="en-US" dirty="0"/>
              <a:t>目标检测</a:t>
            </a:r>
          </a:p>
        </p:txBody>
      </p:sp>
      <p:sp>
        <p:nvSpPr>
          <p:cNvPr id="4" name="日期占位符 3">
            <a:extLst>
              <a:ext uri="{FF2B5EF4-FFF2-40B4-BE49-F238E27FC236}">
                <a16:creationId xmlns:a16="http://schemas.microsoft.com/office/drawing/2014/main" id="{E21C3069-6DE5-171A-72BF-B09B5C1A2B60}"/>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文本框 7">
            <a:extLst>
              <a:ext uri="{FF2B5EF4-FFF2-40B4-BE49-F238E27FC236}">
                <a16:creationId xmlns:a16="http://schemas.microsoft.com/office/drawing/2014/main" id="{CC8B7294-E1AD-4EF2-BCAA-F73C615A3C03}"/>
              </a:ext>
            </a:extLst>
          </p:cNvPr>
          <p:cNvSpPr txBox="1"/>
          <p:nvPr/>
        </p:nvSpPr>
        <p:spPr>
          <a:xfrm>
            <a:off x="712025" y="3952944"/>
            <a:ext cx="4603422" cy="16700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121212"/>
                </a:solidFill>
                <a:latin typeface="+mn-ea"/>
              </a:rPr>
              <a:t>输入</a:t>
            </a:r>
            <a:r>
              <a:rPr lang="zh-CN" altLang="en-US" sz="1400" i="0" dirty="0">
                <a:solidFill>
                  <a:srgbClr val="121212"/>
                </a:solidFill>
                <a:effectLst/>
                <a:latin typeface="+mn-ea"/>
              </a:rPr>
              <a:t>：</a:t>
            </a:r>
            <a:r>
              <a:rPr lang="zh-CN" altLang="en-US" sz="1400" dirty="0">
                <a:solidFill>
                  <a:srgbClr val="121212"/>
                </a:solidFill>
                <a:latin typeface="+mn-ea"/>
              </a:rPr>
              <a:t>图像，会</a:t>
            </a:r>
            <a:r>
              <a:rPr lang="en-US" altLang="zh-CN" sz="1400" dirty="0">
                <a:solidFill>
                  <a:srgbClr val="121212"/>
                </a:solidFill>
                <a:latin typeface="+mn-ea"/>
              </a:rPr>
              <a:t>resize</a:t>
            </a:r>
            <a:r>
              <a:rPr lang="zh-CN" altLang="en-US" sz="1400" dirty="0">
                <a:solidFill>
                  <a:srgbClr val="121212"/>
                </a:solidFill>
                <a:latin typeface="+mn-ea"/>
              </a:rPr>
              <a:t>为</a:t>
            </a:r>
            <a:r>
              <a:rPr lang="en-US" altLang="zh-CN" sz="1400" dirty="0">
                <a:solidFill>
                  <a:srgbClr val="121212"/>
                </a:solidFill>
                <a:latin typeface="+mn-ea"/>
              </a:rPr>
              <a:t>448x448</a:t>
            </a:r>
            <a:r>
              <a:rPr lang="zh-CN" altLang="en-US" sz="1400" dirty="0">
                <a:solidFill>
                  <a:srgbClr val="121212"/>
                </a:solidFill>
                <a:latin typeface="+mn-ea"/>
              </a:rPr>
              <a:t>的大小</a:t>
            </a: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输出：</a:t>
            </a:r>
            <a:r>
              <a:rPr lang="en-US" altLang="zh-CN" sz="1400" dirty="0">
                <a:solidFill>
                  <a:srgbClr val="121212"/>
                </a:solidFill>
                <a:latin typeface="+mn-ea"/>
              </a:rPr>
              <a:t>7x7x30</a:t>
            </a:r>
            <a:r>
              <a:rPr lang="zh-CN" altLang="en-US" sz="1400" dirty="0">
                <a:solidFill>
                  <a:srgbClr val="121212"/>
                </a:solidFill>
                <a:latin typeface="+mn-ea"/>
              </a:rPr>
              <a:t>大小的向量</a:t>
            </a: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物理意义：每张图片分解为</a:t>
            </a:r>
            <a:r>
              <a:rPr lang="en-US" altLang="zh-CN" sz="1400" dirty="0">
                <a:solidFill>
                  <a:srgbClr val="121212"/>
                </a:solidFill>
                <a:latin typeface="+mn-ea"/>
              </a:rPr>
              <a:t>s*s</a:t>
            </a:r>
            <a:r>
              <a:rPr lang="zh-CN" altLang="en-US" sz="1400" dirty="0">
                <a:solidFill>
                  <a:srgbClr val="121212"/>
                </a:solidFill>
                <a:latin typeface="+mn-ea"/>
              </a:rPr>
              <a:t>（</a:t>
            </a:r>
            <a:r>
              <a:rPr lang="en-US" altLang="zh-CN" sz="1400" dirty="0">
                <a:solidFill>
                  <a:srgbClr val="121212"/>
                </a:solidFill>
                <a:latin typeface="+mn-ea"/>
              </a:rPr>
              <a:t>s=7</a:t>
            </a:r>
            <a:r>
              <a:rPr lang="zh-CN" altLang="en-US" sz="1400" dirty="0">
                <a:solidFill>
                  <a:srgbClr val="121212"/>
                </a:solidFill>
                <a:latin typeface="+mn-ea"/>
              </a:rPr>
              <a:t>）个小单元格，每个小单元格产生两个预测框，每个预测框包含</a:t>
            </a:r>
            <a:r>
              <a:rPr lang="en-US" altLang="zh-CN" sz="1400" dirty="0">
                <a:solidFill>
                  <a:srgbClr val="121212"/>
                </a:solidFill>
                <a:latin typeface="+mn-ea"/>
              </a:rPr>
              <a:t>20</a:t>
            </a:r>
            <a:r>
              <a:rPr lang="zh-CN" altLang="en-US" sz="1400" dirty="0">
                <a:solidFill>
                  <a:srgbClr val="121212"/>
                </a:solidFill>
                <a:latin typeface="+mn-ea"/>
              </a:rPr>
              <a:t>类物体的分类信息。</a:t>
            </a:r>
            <a:endParaRPr lang="zh-CN" altLang="en-US" sz="1400" dirty="0">
              <a:latin typeface="+mn-ea"/>
            </a:endParaRPr>
          </a:p>
        </p:txBody>
      </p:sp>
      <p:pic>
        <p:nvPicPr>
          <p:cNvPr id="1026" name="Picture 2">
            <a:extLst>
              <a:ext uri="{FF2B5EF4-FFF2-40B4-BE49-F238E27FC236}">
                <a16:creationId xmlns:a16="http://schemas.microsoft.com/office/drawing/2014/main" id="{728FC402-927A-D311-517E-0736D0A6B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59" y="1727684"/>
            <a:ext cx="5180663" cy="217817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2193382-638F-9F49-5C2C-02509E609F77}"/>
              </a:ext>
            </a:extLst>
          </p:cNvPr>
          <p:cNvSpPr txBox="1"/>
          <p:nvPr/>
        </p:nvSpPr>
        <p:spPr>
          <a:xfrm>
            <a:off x="743059" y="980020"/>
            <a:ext cx="3562571" cy="70057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i="0" dirty="0">
                <a:solidFill>
                  <a:srgbClr val="121212"/>
                </a:solidFill>
                <a:effectLst/>
                <a:latin typeface="+mn-ea"/>
              </a:rPr>
              <a:t>特点：端到端地实现</a:t>
            </a:r>
            <a:r>
              <a:rPr lang="zh-CN" altLang="en-US" sz="1400" dirty="0">
                <a:solidFill>
                  <a:srgbClr val="121212"/>
                </a:solidFill>
                <a:latin typeface="+mn-ea"/>
              </a:rPr>
              <a:t>目标检测</a:t>
            </a: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网络结构：</a:t>
            </a:r>
            <a:r>
              <a:rPr lang="en-US" altLang="zh-CN" sz="1400" dirty="0">
                <a:solidFill>
                  <a:srgbClr val="121212"/>
                </a:solidFill>
                <a:latin typeface="+mn-ea"/>
              </a:rPr>
              <a:t>24</a:t>
            </a:r>
            <a:r>
              <a:rPr lang="zh-CN" altLang="en-US" sz="1400" dirty="0">
                <a:solidFill>
                  <a:srgbClr val="121212"/>
                </a:solidFill>
                <a:latin typeface="+mn-ea"/>
              </a:rPr>
              <a:t>个卷积层和</a:t>
            </a:r>
            <a:r>
              <a:rPr lang="en-US" altLang="zh-CN" sz="1400" dirty="0">
                <a:solidFill>
                  <a:srgbClr val="121212"/>
                </a:solidFill>
                <a:latin typeface="+mn-ea"/>
              </a:rPr>
              <a:t>2</a:t>
            </a:r>
            <a:r>
              <a:rPr lang="zh-CN" altLang="en-US" sz="1400" dirty="0">
                <a:solidFill>
                  <a:srgbClr val="121212"/>
                </a:solidFill>
                <a:latin typeface="+mn-ea"/>
              </a:rPr>
              <a:t>个全连接层</a:t>
            </a:r>
            <a:endParaRPr lang="zh-CN" altLang="en-US" sz="1400" dirty="0">
              <a:latin typeface="+mn-ea"/>
            </a:endParaRPr>
          </a:p>
        </p:txBody>
      </p:sp>
      <p:pic>
        <p:nvPicPr>
          <p:cNvPr id="2" name="图片 1">
            <a:extLst>
              <a:ext uri="{FF2B5EF4-FFF2-40B4-BE49-F238E27FC236}">
                <a16:creationId xmlns:a16="http://schemas.microsoft.com/office/drawing/2014/main" id="{D2F94E8D-1B2C-05A8-36FF-9C5B808FDE00}"/>
              </a:ext>
            </a:extLst>
          </p:cNvPr>
          <p:cNvPicPr>
            <a:picLocks noChangeAspect="1"/>
          </p:cNvPicPr>
          <p:nvPr/>
        </p:nvPicPr>
        <p:blipFill>
          <a:blip r:embed="rId3"/>
          <a:stretch>
            <a:fillRect/>
          </a:stretch>
        </p:blipFill>
        <p:spPr>
          <a:xfrm>
            <a:off x="6146359" y="749542"/>
            <a:ext cx="5015624" cy="2937372"/>
          </a:xfrm>
          <a:prstGeom prst="rect">
            <a:avLst/>
          </a:prstGeom>
        </p:spPr>
      </p:pic>
      <p:pic>
        <p:nvPicPr>
          <p:cNvPr id="5" name="图片 4">
            <a:extLst>
              <a:ext uri="{FF2B5EF4-FFF2-40B4-BE49-F238E27FC236}">
                <a16:creationId xmlns:a16="http://schemas.microsoft.com/office/drawing/2014/main" id="{C8DFA3AF-F95E-6941-C96A-E6CD0CB32268}"/>
              </a:ext>
            </a:extLst>
          </p:cNvPr>
          <p:cNvPicPr>
            <a:picLocks noChangeAspect="1"/>
          </p:cNvPicPr>
          <p:nvPr/>
        </p:nvPicPr>
        <p:blipFill>
          <a:blip r:embed="rId4"/>
          <a:stretch>
            <a:fillRect/>
          </a:stretch>
        </p:blipFill>
        <p:spPr>
          <a:xfrm>
            <a:off x="6146359" y="3686914"/>
            <a:ext cx="5015624" cy="3049667"/>
          </a:xfrm>
          <a:prstGeom prst="rect">
            <a:avLst/>
          </a:prstGeom>
        </p:spPr>
      </p:pic>
    </p:spTree>
    <p:extLst>
      <p:ext uri="{BB962C8B-B14F-4D97-AF65-F5344CB8AC3E}">
        <p14:creationId xmlns:p14="http://schemas.microsoft.com/office/powerpoint/2010/main" val="355630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215608B-7718-2B62-2789-B2C8759A57B7}"/>
              </a:ext>
            </a:extLst>
          </p:cNvPr>
          <p:cNvSpPr>
            <a:spLocks noGrp="1"/>
          </p:cNvSpPr>
          <p:nvPr>
            <p:ph type="body" sz="quarter" idx="11"/>
          </p:nvPr>
        </p:nvSpPr>
        <p:spPr/>
        <p:txBody>
          <a:bodyPr/>
          <a:lstStyle/>
          <a:p>
            <a:r>
              <a:rPr lang="en-US" altLang="zh-CN" dirty="0"/>
              <a:t>Yolov1</a:t>
            </a:r>
            <a:r>
              <a:rPr lang="zh-CN" altLang="en-US" dirty="0"/>
              <a:t>目标检测</a:t>
            </a:r>
          </a:p>
        </p:txBody>
      </p:sp>
      <p:sp>
        <p:nvSpPr>
          <p:cNvPr id="4" name="日期占位符 3">
            <a:extLst>
              <a:ext uri="{FF2B5EF4-FFF2-40B4-BE49-F238E27FC236}">
                <a16:creationId xmlns:a16="http://schemas.microsoft.com/office/drawing/2014/main" id="{E21C3069-6DE5-171A-72BF-B09B5C1A2B60}"/>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9" name="文本框 8">
            <a:extLst>
              <a:ext uri="{FF2B5EF4-FFF2-40B4-BE49-F238E27FC236}">
                <a16:creationId xmlns:a16="http://schemas.microsoft.com/office/drawing/2014/main" id="{F2193382-638F-9F49-5C2C-02509E609F77}"/>
              </a:ext>
            </a:extLst>
          </p:cNvPr>
          <p:cNvSpPr txBox="1"/>
          <p:nvPr/>
        </p:nvSpPr>
        <p:spPr>
          <a:xfrm>
            <a:off x="723180" y="962108"/>
            <a:ext cx="6007599" cy="13469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121212"/>
                </a:solidFill>
                <a:latin typeface="+mn-ea"/>
              </a:rPr>
              <a:t>制作标签：</a:t>
            </a: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画框，填写类别。</a:t>
            </a: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计算框的中心落在哪一个单元格（称为样本单元格），在这个单元格的标签中填写置信度</a:t>
            </a:r>
            <a:r>
              <a:rPr lang="en-US" altLang="zh-CN" sz="1400" dirty="0">
                <a:solidFill>
                  <a:srgbClr val="121212"/>
                </a:solidFill>
                <a:latin typeface="+mn-ea"/>
              </a:rPr>
              <a:t>c1=1,c2=1</a:t>
            </a:r>
            <a:r>
              <a:rPr lang="zh-CN" altLang="en-US" sz="1400" dirty="0">
                <a:solidFill>
                  <a:srgbClr val="121212"/>
                </a:solidFill>
                <a:latin typeface="+mn-ea"/>
              </a:rPr>
              <a:t>，其他单元格的置信度填</a:t>
            </a:r>
            <a:r>
              <a:rPr lang="en-US" altLang="zh-CN" sz="1400" dirty="0">
                <a:solidFill>
                  <a:srgbClr val="121212"/>
                </a:solidFill>
                <a:latin typeface="+mn-ea"/>
              </a:rPr>
              <a:t>0</a:t>
            </a:r>
          </a:p>
        </p:txBody>
      </p:sp>
      <p:graphicFrame>
        <p:nvGraphicFramePr>
          <p:cNvPr id="2" name="表格 4">
            <a:extLst>
              <a:ext uri="{FF2B5EF4-FFF2-40B4-BE49-F238E27FC236}">
                <a16:creationId xmlns:a16="http://schemas.microsoft.com/office/drawing/2014/main" id="{0C3CC72E-5DF0-AA04-5289-697943CCB609}"/>
              </a:ext>
            </a:extLst>
          </p:cNvPr>
          <p:cNvGraphicFramePr>
            <a:graphicFrameLocks noGrp="1"/>
          </p:cNvGraphicFramePr>
          <p:nvPr>
            <p:extLst>
              <p:ext uri="{D42A27DB-BD31-4B8C-83A1-F6EECF244321}">
                <p14:modId xmlns:p14="http://schemas.microsoft.com/office/powerpoint/2010/main" val="1947812738"/>
              </p:ext>
            </p:extLst>
          </p:nvPr>
        </p:nvGraphicFramePr>
        <p:xfrm>
          <a:off x="723180" y="2468951"/>
          <a:ext cx="2120900" cy="365760"/>
        </p:xfrm>
        <a:graphic>
          <a:graphicData uri="http://schemas.openxmlformats.org/drawingml/2006/table">
            <a:tbl>
              <a:tblPr firstRow="1" bandRow="1">
                <a:tableStyleId>{0505E3EF-67EA-436B-97B2-0124C06EBD24}</a:tableStyleId>
              </a:tblPr>
              <a:tblGrid>
                <a:gridCol w="246380">
                  <a:extLst>
                    <a:ext uri="{9D8B030D-6E8A-4147-A177-3AD203B41FA5}">
                      <a16:colId xmlns:a16="http://schemas.microsoft.com/office/drawing/2014/main" val="127473492"/>
                    </a:ext>
                  </a:extLst>
                </a:gridCol>
                <a:gridCol w="208280">
                  <a:extLst>
                    <a:ext uri="{9D8B030D-6E8A-4147-A177-3AD203B41FA5}">
                      <a16:colId xmlns:a16="http://schemas.microsoft.com/office/drawing/2014/main" val="2774716963"/>
                    </a:ext>
                  </a:extLst>
                </a:gridCol>
                <a:gridCol w="208280">
                  <a:extLst>
                    <a:ext uri="{9D8B030D-6E8A-4147-A177-3AD203B41FA5}">
                      <a16:colId xmlns:a16="http://schemas.microsoft.com/office/drawing/2014/main" val="562354415"/>
                    </a:ext>
                  </a:extLst>
                </a:gridCol>
                <a:gridCol w="208280">
                  <a:extLst>
                    <a:ext uri="{9D8B030D-6E8A-4147-A177-3AD203B41FA5}">
                      <a16:colId xmlns:a16="http://schemas.microsoft.com/office/drawing/2014/main" val="776484616"/>
                    </a:ext>
                  </a:extLst>
                </a:gridCol>
                <a:gridCol w="208280">
                  <a:extLst>
                    <a:ext uri="{9D8B030D-6E8A-4147-A177-3AD203B41FA5}">
                      <a16:colId xmlns:a16="http://schemas.microsoft.com/office/drawing/2014/main" val="4182082698"/>
                    </a:ext>
                  </a:extLst>
                </a:gridCol>
                <a:gridCol w="208280">
                  <a:extLst>
                    <a:ext uri="{9D8B030D-6E8A-4147-A177-3AD203B41FA5}">
                      <a16:colId xmlns:a16="http://schemas.microsoft.com/office/drawing/2014/main" val="3426957654"/>
                    </a:ext>
                  </a:extLst>
                </a:gridCol>
                <a:gridCol w="208280">
                  <a:extLst>
                    <a:ext uri="{9D8B030D-6E8A-4147-A177-3AD203B41FA5}">
                      <a16:colId xmlns:a16="http://schemas.microsoft.com/office/drawing/2014/main" val="3956968048"/>
                    </a:ext>
                  </a:extLst>
                </a:gridCol>
                <a:gridCol w="208280">
                  <a:extLst>
                    <a:ext uri="{9D8B030D-6E8A-4147-A177-3AD203B41FA5}">
                      <a16:colId xmlns:a16="http://schemas.microsoft.com/office/drawing/2014/main" val="1229498804"/>
                    </a:ext>
                  </a:extLst>
                </a:gridCol>
                <a:gridCol w="208280">
                  <a:extLst>
                    <a:ext uri="{9D8B030D-6E8A-4147-A177-3AD203B41FA5}">
                      <a16:colId xmlns:a16="http://schemas.microsoft.com/office/drawing/2014/main" val="1835889145"/>
                    </a:ext>
                  </a:extLst>
                </a:gridCol>
                <a:gridCol w="208280">
                  <a:extLst>
                    <a:ext uri="{9D8B030D-6E8A-4147-A177-3AD203B41FA5}">
                      <a16:colId xmlns:a16="http://schemas.microsoft.com/office/drawing/2014/main" val="1570031844"/>
                    </a:ext>
                  </a:extLst>
                </a:gridCol>
              </a:tblGrid>
              <a:tr h="190759">
                <a:tc>
                  <a:txBody>
                    <a:bodyPr/>
                    <a:lstStyle/>
                    <a:p>
                      <a:r>
                        <a:rPr lang="en-US" altLang="zh-CN" sz="900" dirty="0"/>
                        <a:t>x1</a:t>
                      </a:r>
                      <a:endParaRPr lang="zh-CN" altLang="en-US" sz="900" dirty="0"/>
                    </a:p>
                  </a:txBody>
                  <a:tcPr/>
                </a:tc>
                <a:tc>
                  <a:txBody>
                    <a:bodyPr/>
                    <a:lstStyle/>
                    <a:p>
                      <a:r>
                        <a:rPr lang="en-US" altLang="zh-CN" sz="900" dirty="0"/>
                        <a:t>y1</a:t>
                      </a:r>
                      <a:endParaRPr lang="zh-CN" altLang="en-US" sz="900" dirty="0"/>
                    </a:p>
                  </a:txBody>
                  <a:tcPr/>
                </a:tc>
                <a:tc>
                  <a:txBody>
                    <a:bodyPr/>
                    <a:lstStyle/>
                    <a:p>
                      <a:r>
                        <a:rPr lang="en-US" altLang="zh-CN" sz="900" dirty="0"/>
                        <a:t>w1</a:t>
                      </a:r>
                      <a:endParaRPr lang="zh-CN" altLang="en-US" sz="900" dirty="0"/>
                    </a:p>
                  </a:txBody>
                  <a:tcPr/>
                </a:tc>
                <a:tc>
                  <a:txBody>
                    <a:bodyPr/>
                    <a:lstStyle/>
                    <a:p>
                      <a:r>
                        <a:rPr lang="en-US" altLang="zh-CN" sz="900" dirty="0"/>
                        <a:t>h1</a:t>
                      </a:r>
                      <a:endParaRPr lang="zh-CN" altLang="en-US" sz="900" dirty="0"/>
                    </a:p>
                  </a:txBody>
                  <a:tcPr/>
                </a:tc>
                <a:tc>
                  <a:txBody>
                    <a:bodyPr/>
                    <a:lstStyle/>
                    <a:p>
                      <a:r>
                        <a:rPr lang="en-US" altLang="zh-CN" sz="900" dirty="0"/>
                        <a:t>c1</a:t>
                      </a:r>
                      <a:endParaRPr lang="zh-CN" altLang="en-US" sz="900" dirty="0"/>
                    </a:p>
                  </a:txBody>
                  <a:tcPr/>
                </a:tc>
                <a:tc>
                  <a:txBody>
                    <a:bodyPr/>
                    <a:lstStyle/>
                    <a:p>
                      <a:r>
                        <a:rPr lang="en-US" altLang="zh-CN" sz="900" dirty="0"/>
                        <a:t>x2</a:t>
                      </a:r>
                      <a:endParaRPr lang="zh-CN" altLang="en-US" sz="900" dirty="0"/>
                    </a:p>
                  </a:txBody>
                  <a:tcPr/>
                </a:tc>
                <a:tc>
                  <a:txBody>
                    <a:bodyPr/>
                    <a:lstStyle/>
                    <a:p>
                      <a:r>
                        <a:rPr lang="en-US" altLang="zh-CN" sz="900" dirty="0"/>
                        <a:t>y2</a:t>
                      </a:r>
                      <a:endParaRPr lang="zh-CN" altLang="en-US" sz="900" dirty="0"/>
                    </a:p>
                  </a:txBody>
                  <a:tcPr/>
                </a:tc>
                <a:tc>
                  <a:txBody>
                    <a:bodyPr/>
                    <a:lstStyle/>
                    <a:p>
                      <a:r>
                        <a:rPr lang="en-US" altLang="zh-CN" sz="900" dirty="0"/>
                        <a:t>w2</a:t>
                      </a:r>
                      <a:endParaRPr lang="zh-CN" altLang="en-US" sz="900" dirty="0"/>
                    </a:p>
                  </a:txBody>
                  <a:tcPr/>
                </a:tc>
                <a:tc>
                  <a:txBody>
                    <a:bodyPr/>
                    <a:lstStyle/>
                    <a:p>
                      <a:r>
                        <a:rPr lang="en-US" altLang="zh-CN" sz="900" dirty="0"/>
                        <a:t>h2</a:t>
                      </a:r>
                      <a:endParaRPr lang="zh-CN" altLang="en-US" sz="900" dirty="0"/>
                    </a:p>
                  </a:txBody>
                  <a:tcPr/>
                </a:tc>
                <a:tc>
                  <a:txBody>
                    <a:bodyPr/>
                    <a:lstStyle/>
                    <a:p>
                      <a:r>
                        <a:rPr lang="en-US" altLang="zh-CN" sz="900" dirty="0"/>
                        <a:t>c2</a:t>
                      </a:r>
                      <a:endParaRPr lang="zh-CN" altLang="en-US" sz="900" dirty="0"/>
                    </a:p>
                  </a:txBody>
                  <a:tcPr/>
                </a:tc>
                <a:extLst>
                  <a:ext uri="{0D108BD9-81ED-4DB2-BD59-A6C34878D82A}">
                    <a16:rowId xmlns:a16="http://schemas.microsoft.com/office/drawing/2014/main" val="2055685431"/>
                  </a:ext>
                </a:extLst>
              </a:tr>
            </a:tbl>
          </a:graphicData>
        </a:graphic>
      </p:graphicFrame>
      <p:graphicFrame>
        <p:nvGraphicFramePr>
          <p:cNvPr id="5" name="表格 4">
            <a:extLst>
              <a:ext uri="{FF2B5EF4-FFF2-40B4-BE49-F238E27FC236}">
                <a16:creationId xmlns:a16="http://schemas.microsoft.com/office/drawing/2014/main" id="{9A72E2F8-822A-169A-4CFB-39A1445E9557}"/>
              </a:ext>
            </a:extLst>
          </p:cNvPr>
          <p:cNvGraphicFramePr>
            <a:graphicFrameLocks noGrp="1"/>
          </p:cNvGraphicFramePr>
          <p:nvPr>
            <p:extLst>
              <p:ext uri="{D42A27DB-BD31-4B8C-83A1-F6EECF244321}">
                <p14:modId xmlns:p14="http://schemas.microsoft.com/office/powerpoint/2010/main" val="3930699732"/>
              </p:ext>
            </p:extLst>
          </p:nvPr>
        </p:nvGraphicFramePr>
        <p:xfrm>
          <a:off x="2844080" y="2468950"/>
          <a:ext cx="2089150" cy="365759"/>
        </p:xfrm>
        <a:graphic>
          <a:graphicData uri="http://schemas.openxmlformats.org/drawingml/2006/table">
            <a:tbl>
              <a:tblPr firstRow="1" bandRow="1">
                <a:tableStyleId>{8A107856-5554-42FB-B03E-39F5DBC370BA}</a:tableStyleId>
              </a:tblPr>
              <a:tblGrid>
                <a:gridCol w="214630">
                  <a:extLst>
                    <a:ext uri="{9D8B030D-6E8A-4147-A177-3AD203B41FA5}">
                      <a16:colId xmlns:a16="http://schemas.microsoft.com/office/drawing/2014/main" val="127473492"/>
                    </a:ext>
                  </a:extLst>
                </a:gridCol>
                <a:gridCol w="208280">
                  <a:extLst>
                    <a:ext uri="{9D8B030D-6E8A-4147-A177-3AD203B41FA5}">
                      <a16:colId xmlns:a16="http://schemas.microsoft.com/office/drawing/2014/main" val="2774716963"/>
                    </a:ext>
                  </a:extLst>
                </a:gridCol>
                <a:gridCol w="208280">
                  <a:extLst>
                    <a:ext uri="{9D8B030D-6E8A-4147-A177-3AD203B41FA5}">
                      <a16:colId xmlns:a16="http://schemas.microsoft.com/office/drawing/2014/main" val="562354415"/>
                    </a:ext>
                  </a:extLst>
                </a:gridCol>
                <a:gridCol w="208280">
                  <a:extLst>
                    <a:ext uri="{9D8B030D-6E8A-4147-A177-3AD203B41FA5}">
                      <a16:colId xmlns:a16="http://schemas.microsoft.com/office/drawing/2014/main" val="776484616"/>
                    </a:ext>
                  </a:extLst>
                </a:gridCol>
                <a:gridCol w="208280">
                  <a:extLst>
                    <a:ext uri="{9D8B030D-6E8A-4147-A177-3AD203B41FA5}">
                      <a16:colId xmlns:a16="http://schemas.microsoft.com/office/drawing/2014/main" val="4182082698"/>
                    </a:ext>
                  </a:extLst>
                </a:gridCol>
                <a:gridCol w="208280">
                  <a:extLst>
                    <a:ext uri="{9D8B030D-6E8A-4147-A177-3AD203B41FA5}">
                      <a16:colId xmlns:a16="http://schemas.microsoft.com/office/drawing/2014/main" val="3426957654"/>
                    </a:ext>
                  </a:extLst>
                </a:gridCol>
                <a:gridCol w="208280">
                  <a:extLst>
                    <a:ext uri="{9D8B030D-6E8A-4147-A177-3AD203B41FA5}">
                      <a16:colId xmlns:a16="http://schemas.microsoft.com/office/drawing/2014/main" val="3956968048"/>
                    </a:ext>
                  </a:extLst>
                </a:gridCol>
                <a:gridCol w="208280">
                  <a:extLst>
                    <a:ext uri="{9D8B030D-6E8A-4147-A177-3AD203B41FA5}">
                      <a16:colId xmlns:a16="http://schemas.microsoft.com/office/drawing/2014/main" val="1229498804"/>
                    </a:ext>
                  </a:extLst>
                </a:gridCol>
                <a:gridCol w="208280">
                  <a:extLst>
                    <a:ext uri="{9D8B030D-6E8A-4147-A177-3AD203B41FA5}">
                      <a16:colId xmlns:a16="http://schemas.microsoft.com/office/drawing/2014/main" val="1835889145"/>
                    </a:ext>
                  </a:extLst>
                </a:gridCol>
                <a:gridCol w="208280">
                  <a:extLst>
                    <a:ext uri="{9D8B030D-6E8A-4147-A177-3AD203B41FA5}">
                      <a16:colId xmlns:a16="http://schemas.microsoft.com/office/drawing/2014/main" val="1570031844"/>
                    </a:ext>
                  </a:extLst>
                </a:gridCol>
              </a:tblGrid>
              <a:tr h="365759">
                <a:tc>
                  <a:txBody>
                    <a:bodyPr/>
                    <a:lstStyle/>
                    <a:p>
                      <a:r>
                        <a:rPr lang="en-US" altLang="zh-CN" sz="900" dirty="0"/>
                        <a:t>1</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extLst>
                  <a:ext uri="{0D108BD9-81ED-4DB2-BD59-A6C34878D82A}">
                    <a16:rowId xmlns:a16="http://schemas.microsoft.com/office/drawing/2014/main" val="2055685431"/>
                  </a:ext>
                </a:extLst>
              </a:tr>
            </a:tbl>
          </a:graphicData>
        </a:graphic>
      </p:graphicFrame>
      <p:graphicFrame>
        <p:nvGraphicFramePr>
          <p:cNvPr id="6" name="表格 4">
            <a:extLst>
              <a:ext uri="{FF2B5EF4-FFF2-40B4-BE49-F238E27FC236}">
                <a16:creationId xmlns:a16="http://schemas.microsoft.com/office/drawing/2014/main" id="{18C1DF95-1618-CB6C-85EE-04984BF139DF}"/>
              </a:ext>
            </a:extLst>
          </p:cNvPr>
          <p:cNvGraphicFramePr>
            <a:graphicFrameLocks noGrp="1"/>
          </p:cNvGraphicFramePr>
          <p:nvPr>
            <p:extLst>
              <p:ext uri="{D42A27DB-BD31-4B8C-83A1-F6EECF244321}">
                <p14:modId xmlns:p14="http://schemas.microsoft.com/office/powerpoint/2010/main" val="4195025872"/>
              </p:ext>
            </p:extLst>
          </p:nvPr>
        </p:nvGraphicFramePr>
        <p:xfrm>
          <a:off x="4926880" y="2468951"/>
          <a:ext cx="2082800" cy="365758"/>
        </p:xfrm>
        <a:graphic>
          <a:graphicData uri="http://schemas.openxmlformats.org/drawingml/2006/table">
            <a:tbl>
              <a:tblPr firstRow="1" bandRow="1">
                <a:tableStyleId>{8A107856-5554-42FB-B03E-39F5DBC370BA}</a:tableStyleId>
              </a:tblPr>
              <a:tblGrid>
                <a:gridCol w="208280">
                  <a:extLst>
                    <a:ext uri="{9D8B030D-6E8A-4147-A177-3AD203B41FA5}">
                      <a16:colId xmlns:a16="http://schemas.microsoft.com/office/drawing/2014/main" val="127473492"/>
                    </a:ext>
                  </a:extLst>
                </a:gridCol>
                <a:gridCol w="208280">
                  <a:extLst>
                    <a:ext uri="{9D8B030D-6E8A-4147-A177-3AD203B41FA5}">
                      <a16:colId xmlns:a16="http://schemas.microsoft.com/office/drawing/2014/main" val="2774716963"/>
                    </a:ext>
                  </a:extLst>
                </a:gridCol>
                <a:gridCol w="208280">
                  <a:extLst>
                    <a:ext uri="{9D8B030D-6E8A-4147-A177-3AD203B41FA5}">
                      <a16:colId xmlns:a16="http://schemas.microsoft.com/office/drawing/2014/main" val="562354415"/>
                    </a:ext>
                  </a:extLst>
                </a:gridCol>
                <a:gridCol w="208280">
                  <a:extLst>
                    <a:ext uri="{9D8B030D-6E8A-4147-A177-3AD203B41FA5}">
                      <a16:colId xmlns:a16="http://schemas.microsoft.com/office/drawing/2014/main" val="776484616"/>
                    </a:ext>
                  </a:extLst>
                </a:gridCol>
                <a:gridCol w="208280">
                  <a:extLst>
                    <a:ext uri="{9D8B030D-6E8A-4147-A177-3AD203B41FA5}">
                      <a16:colId xmlns:a16="http://schemas.microsoft.com/office/drawing/2014/main" val="4182082698"/>
                    </a:ext>
                  </a:extLst>
                </a:gridCol>
                <a:gridCol w="208280">
                  <a:extLst>
                    <a:ext uri="{9D8B030D-6E8A-4147-A177-3AD203B41FA5}">
                      <a16:colId xmlns:a16="http://schemas.microsoft.com/office/drawing/2014/main" val="3426957654"/>
                    </a:ext>
                  </a:extLst>
                </a:gridCol>
                <a:gridCol w="208280">
                  <a:extLst>
                    <a:ext uri="{9D8B030D-6E8A-4147-A177-3AD203B41FA5}">
                      <a16:colId xmlns:a16="http://schemas.microsoft.com/office/drawing/2014/main" val="3956968048"/>
                    </a:ext>
                  </a:extLst>
                </a:gridCol>
                <a:gridCol w="208280">
                  <a:extLst>
                    <a:ext uri="{9D8B030D-6E8A-4147-A177-3AD203B41FA5}">
                      <a16:colId xmlns:a16="http://schemas.microsoft.com/office/drawing/2014/main" val="1229498804"/>
                    </a:ext>
                  </a:extLst>
                </a:gridCol>
                <a:gridCol w="208280">
                  <a:extLst>
                    <a:ext uri="{9D8B030D-6E8A-4147-A177-3AD203B41FA5}">
                      <a16:colId xmlns:a16="http://schemas.microsoft.com/office/drawing/2014/main" val="1835889145"/>
                    </a:ext>
                  </a:extLst>
                </a:gridCol>
                <a:gridCol w="208280">
                  <a:extLst>
                    <a:ext uri="{9D8B030D-6E8A-4147-A177-3AD203B41FA5}">
                      <a16:colId xmlns:a16="http://schemas.microsoft.com/office/drawing/2014/main" val="1570031844"/>
                    </a:ext>
                  </a:extLst>
                </a:gridCol>
              </a:tblGrid>
              <a:tr h="365758">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tc>
                  <a:txBody>
                    <a:bodyPr/>
                    <a:lstStyle/>
                    <a:p>
                      <a:r>
                        <a:rPr lang="en-US" altLang="zh-CN" sz="900" dirty="0"/>
                        <a:t>0</a:t>
                      </a:r>
                      <a:endParaRPr lang="zh-CN" altLang="en-US" sz="900" dirty="0"/>
                    </a:p>
                  </a:txBody>
                  <a:tcPr anchor="ctr"/>
                </a:tc>
                <a:extLst>
                  <a:ext uri="{0D108BD9-81ED-4DB2-BD59-A6C34878D82A}">
                    <a16:rowId xmlns:a16="http://schemas.microsoft.com/office/drawing/2014/main" val="2055685431"/>
                  </a:ext>
                </a:extLst>
              </a:tr>
            </a:tbl>
          </a:graphicData>
        </a:graphic>
      </p:graphicFrame>
      <p:sp>
        <p:nvSpPr>
          <p:cNvPr id="10" name="文本框 9">
            <a:extLst>
              <a:ext uri="{FF2B5EF4-FFF2-40B4-BE49-F238E27FC236}">
                <a16:creationId xmlns:a16="http://schemas.microsoft.com/office/drawing/2014/main" id="{F0F6CF0D-B63F-F69F-671D-A5734484F848}"/>
              </a:ext>
            </a:extLst>
          </p:cNvPr>
          <p:cNvSpPr txBox="1"/>
          <p:nvPr/>
        </p:nvSpPr>
        <p:spPr>
          <a:xfrm>
            <a:off x="2802835" y="2879228"/>
            <a:ext cx="2051436" cy="230832"/>
          </a:xfrm>
          <a:prstGeom prst="rect">
            <a:avLst/>
          </a:prstGeom>
          <a:noFill/>
        </p:spPr>
        <p:txBody>
          <a:bodyPr wrap="square" rtlCol="0">
            <a:spAutoFit/>
          </a:bodyPr>
          <a:lstStyle/>
          <a:p>
            <a:r>
              <a:rPr lang="zh-CN" altLang="en-US" sz="900" dirty="0"/>
              <a:t>人   车 。。。。。。</a:t>
            </a:r>
          </a:p>
        </p:txBody>
      </p:sp>
      <p:pic>
        <p:nvPicPr>
          <p:cNvPr id="11" name="图片 10">
            <a:extLst>
              <a:ext uri="{FF2B5EF4-FFF2-40B4-BE49-F238E27FC236}">
                <a16:creationId xmlns:a16="http://schemas.microsoft.com/office/drawing/2014/main" id="{152486CC-A4AB-626C-55DF-D44AA2B5B74E}"/>
              </a:ext>
            </a:extLst>
          </p:cNvPr>
          <p:cNvPicPr>
            <a:picLocks noChangeAspect="1"/>
          </p:cNvPicPr>
          <p:nvPr/>
        </p:nvPicPr>
        <p:blipFill>
          <a:blip r:embed="rId2"/>
          <a:stretch>
            <a:fillRect/>
          </a:stretch>
        </p:blipFill>
        <p:spPr>
          <a:xfrm>
            <a:off x="7254657" y="1751036"/>
            <a:ext cx="4772025" cy="2138363"/>
          </a:xfrm>
          <a:prstGeom prst="rect">
            <a:avLst/>
          </a:prstGeom>
        </p:spPr>
      </p:pic>
      <p:pic>
        <p:nvPicPr>
          <p:cNvPr id="12" name="图片 11">
            <a:extLst>
              <a:ext uri="{FF2B5EF4-FFF2-40B4-BE49-F238E27FC236}">
                <a16:creationId xmlns:a16="http://schemas.microsoft.com/office/drawing/2014/main" id="{05EBFF7A-47A2-7BF7-E5CC-A28A5367319F}"/>
              </a:ext>
            </a:extLst>
          </p:cNvPr>
          <p:cNvPicPr>
            <a:picLocks noChangeAspect="1"/>
          </p:cNvPicPr>
          <p:nvPr/>
        </p:nvPicPr>
        <p:blipFill>
          <a:blip r:embed="rId3"/>
          <a:stretch>
            <a:fillRect/>
          </a:stretch>
        </p:blipFill>
        <p:spPr>
          <a:xfrm>
            <a:off x="7260395" y="3902992"/>
            <a:ext cx="4766287" cy="1738560"/>
          </a:xfrm>
          <a:prstGeom prst="rect">
            <a:avLst/>
          </a:prstGeom>
        </p:spPr>
      </p:pic>
      <p:pic>
        <p:nvPicPr>
          <p:cNvPr id="13" name="图片 12">
            <a:extLst>
              <a:ext uri="{FF2B5EF4-FFF2-40B4-BE49-F238E27FC236}">
                <a16:creationId xmlns:a16="http://schemas.microsoft.com/office/drawing/2014/main" id="{D14F01ED-C858-9ED8-F1A8-D2F81BEED012}"/>
              </a:ext>
            </a:extLst>
          </p:cNvPr>
          <p:cNvPicPr>
            <a:picLocks noChangeAspect="1"/>
          </p:cNvPicPr>
          <p:nvPr/>
        </p:nvPicPr>
        <p:blipFill>
          <a:blip r:embed="rId4"/>
          <a:stretch>
            <a:fillRect/>
          </a:stretch>
        </p:blipFill>
        <p:spPr>
          <a:xfrm>
            <a:off x="7254657" y="5655145"/>
            <a:ext cx="4766287" cy="772420"/>
          </a:xfrm>
          <a:prstGeom prst="rect">
            <a:avLst/>
          </a:prstGeom>
        </p:spPr>
      </p:pic>
      <p:sp>
        <p:nvSpPr>
          <p:cNvPr id="15" name="文本框 14">
            <a:extLst>
              <a:ext uri="{FF2B5EF4-FFF2-40B4-BE49-F238E27FC236}">
                <a16:creationId xmlns:a16="http://schemas.microsoft.com/office/drawing/2014/main" id="{32C0C6EC-DB7E-F140-5A14-CD97C1ABA229}"/>
              </a:ext>
            </a:extLst>
          </p:cNvPr>
          <p:cNvSpPr txBox="1"/>
          <p:nvPr/>
        </p:nvSpPr>
        <p:spPr>
          <a:xfrm>
            <a:off x="723180" y="3169089"/>
            <a:ext cx="6096662" cy="29627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121212"/>
                </a:solidFill>
                <a:latin typeface="+mn-ea"/>
              </a:rPr>
              <a:t>训练：</a:t>
            </a: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损失函数：网络训练朝着损失减小的方向进行</a:t>
            </a: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坐标和类别相关的损失函数，都指定了只有样本单元格的输出会参与损失函数计算从而使输出的类别接近于标签类别，输出的预测框坐标接近于标签的预测框坐标。</a:t>
            </a: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关于置信度的预测，其实是网络为了学习某个单元格中是否为样本单元格（即物体的中心是否落在这个单元格内）。对于样本单元格，选择置信度大的预测框进行误差运算，这样它的置信度会朝着</a:t>
            </a:r>
            <a:r>
              <a:rPr lang="en-US" altLang="zh-CN" sz="1400" dirty="0">
                <a:solidFill>
                  <a:srgbClr val="121212"/>
                </a:solidFill>
                <a:latin typeface="+mn-ea"/>
              </a:rPr>
              <a:t>1</a:t>
            </a:r>
            <a:r>
              <a:rPr lang="zh-CN" altLang="en-US" sz="1400" dirty="0">
                <a:solidFill>
                  <a:srgbClr val="121212"/>
                </a:solidFill>
                <a:latin typeface="+mn-ea"/>
              </a:rPr>
              <a:t>趋近，对于非样本单元格，置信度会朝着</a:t>
            </a:r>
            <a:r>
              <a:rPr lang="en-US" altLang="zh-CN" sz="1400" dirty="0">
                <a:solidFill>
                  <a:srgbClr val="121212"/>
                </a:solidFill>
                <a:latin typeface="+mn-ea"/>
              </a:rPr>
              <a:t>0</a:t>
            </a:r>
            <a:r>
              <a:rPr lang="zh-CN" altLang="en-US" sz="1400" dirty="0">
                <a:solidFill>
                  <a:srgbClr val="121212"/>
                </a:solidFill>
                <a:latin typeface="+mn-ea"/>
              </a:rPr>
              <a:t>趋近。</a:t>
            </a:r>
            <a:endParaRPr lang="en-US" altLang="zh-CN" sz="1400" dirty="0">
              <a:solidFill>
                <a:srgbClr val="121212"/>
              </a:solidFill>
              <a:latin typeface="+mn-ea"/>
            </a:endParaRPr>
          </a:p>
        </p:txBody>
      </p:sp>
      <p:pic>
        <p:nvPicPr>
          <p:cNvPr id="16" name="图片 15">
            <a:extLst>
              <a:ext uri="{FF2B5EF4-FFF2-40B4-BE49-F238E27FC236}">
                <a16:creationId xmlns:a16="http://schemas.microsoft.com/office/drawing/2014/main" id="{7F2A9599-5339-7481-4926-6C930396619A}"/>
              </a:ext>
            </a:extLst>
          </p:cNvPr>
          <p:cNvPicPr>
            <a:picLocks noChangeAspect="1"/>
          </p:cNvPicPr>
          <p:nvPr/>
        </p:nvPicPr>
        <p:blipFill>
          <a:blip r:embed="rId5"/>
          <a:stretch>
            <a:fillRect/>
          </a:stretch>
        </p:blipFill>
        <p:spPr>
          <a:xfrm>
            <a:off x="7490596" y="1945845"/>
            <a:ext cx="4221675" cy="760844"/>
          </a:xfrm>
          <a:prstGeom prst="rect">
            <a:avLst/>
          </a:prstGeom>
        </p:spPr>
      </p:pic>
    </p:spTree>
    <p:extLst>
      <p:ext uri="{BB962C8B-B14F-4D97-AF65-F5344CB8AC3E}">
        <p14:creationId xmlns:p14="http://schemas.microsoft.com/office/powerpoint/2010/main" val="322140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215608B-7718-2B62-2789-B2C8759A57B7}"/>
              </a:ext>
            </a:extLst>
          </p:cNvPr>
          <p:cNvSpPr>
            <a:spLocks noGrp="1"/>
          </p:cNvSpPr>
          <p:nvPr>
            <p:ph type="body" sz="quarter" idx="11"/>
          </p:nvPr>
        </p:nvSpPr>
        <p:spPr/>
        <p:txBody>
          <a:bodyPr/>
          <a:lstStyle/>
          <a:p>
            <a:r>
              <a:rPr lang="en-US" altLang="zh-CN" dirty="0"/>
              <a:t>Yolov1</a:t>
            </a:r>
            <a:r>
              <a:rPr lang="zh-CN" altLang="en-US" dirty="0"/>
              <a:t>目标检测</a:t>
            </a:r>
          </a:p>
        </p:txBody>
      </p:sp>
      <p:sp>
        <p:nvSpPr>
          <p:cNvPr id="4" name="日期占位符 3">
            <a:extLst>
              <a:ext uri="{FF2B5EF4-FFF2-40B4-BE49-F238E27FC236}">
                <a16:creationId xmlns:a16="http://schemas.microsoft.com/office/drawing/2014/main" id="{E21C3069-6DE5-171A-72BF-B09B5C1A2B60}"/>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9" name="文本框 8">
            <a:extLst>
              <a:ext uri="{FF2B5EF4-FFF2-40B4-BE49-F238E27FC236}">
                <a16:creationId xmlns:a16="http://schemas.microsoft.com/office/drawing/2014/main" id="{F2193382-638F-9F49-5C2C-02509E609F77}"/>
              </a:ext>
            </a:extLst>
          </p:cNvPr>
          <p:cNvSpPr txBox="1"/>
          <p:nvPr/>
        </p:nvSpPr>
        <p:spPr>
          <a:xfrm>
            <a:off x="743059" y="980020"/>
            <a:ext cx="4667804" cy="26395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i="0" dirty="0">
                <a:solidFill>
                  <a:srgbClr val="121212"/>
                </a:solidFill>
                <a:effectLst/>
                <a:latin typeface="+mn-ea"/>
              </a:rPr>
              <a:t>测试</a:t>
            </a:r>
            <a:endParaRPr lang="en-US" altLang="zh-CN" sz="1400" i="0" dirty="0">
              <a:solidFill>
                <a:srgbClr val="121212"/>
              </a:solidFill>
              <a:effectLst/>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测试阶段对输入图像的每个单元格产生</a:t>
            </a:r>
            <a:r>
              <a:rPr lang="en-US" altLang="zh-CN" sz="1400" dirty="0">
                <a:solidFill>
                  <a:srgbClr val="121212"/>
                </a:solidFill>
                <a:latin typeface="+mn-ea"/>
              </a:rPr>
              <a:t>2</a:t>
            </a:r>
            <a:r>
              <a:rPr lang="zh-CN" altLang="en-US" sz="1400" dirty="0">
                <a:solidFill>
                  <a:srgbClr val="121212"/>
                </a:solidFill>
                <a:latin typeface="+mn-ea"/>
              </a:rPr>
              <a:t>个预测框</a:t>
            </a: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solidFill>
                  <a:srgbClr val="121212"/>
                </a:solidFill>
                <a:latin typeface="+mn-ea"/>
              </a:rPr>
              <a:t>计算每一个预测框的得分</a:t>
            </a:r>
            <a:r>
              <a:rPr lang="en-US" altLang="zh-CN" sz="1400" dirty="0">
                <a:solidFill>
                  <a:srgbClr val="121212"/>
                </a:solidFill>
                <a:latin typeface="+mn-ea"/>
              </a:rPr>
              <a:t>score = c * P(class)</a:t>
            </a:r>
          </a:p>
          <a:p>
            <a:pPr marL="285750" indent="-285750">
              <a:lnSpc>
                <a:spcPct val="150000"/>
              </a:lnSpc>
              <a:buFont typeface="Arial" panose="020B0604020202020204" pitchFamily="34" charset="0"/>
              <a:buChar char="•"/>
            </a:pPr>
            <a:r>
              <a:rPr lang="zh-CN" altLang="en-US" sz="1400" dirty="0">
                <a:solidFill>
                  <a:srgbClr val="121212"/>
                </a:solidFill>
                <a:latin typeface="+mn-ea"/>
              </a:rPr>
              <a:t>滤去得分较低的预测框，对剩余的预测框采用非极大值抑制（</a:t>
            </a:r>
            <a:r>
              <a:rPr lang="en-US" altLang="zh-CN" sz="1400" dirty="0">
                <a:solidFill>
                  <a:srgbClr val="121212"/>
                </a:solidFill>
                <a:latin typeface="+mn-ea"/>
              </a:rPr>
              <a:t>NMS</a:t>
            </a:r>
            <a:r>
              <a:rPr lang="zh-CN" altLang="en-US" sz="1400" dirty="0">
                <a:solidFill>
                  <a:srgbClr val="121212"/>
                </a:solidFill>
                <a:latin typeface="+mn-ea"/>
              </a:rPr>
              <a:t>），这样就去掉</a:t>
            </a:r>
            <a:endParaRPr lang="en-US" altLang="zh-CN" sz="1400" dirty="0">
              <a:solidFill>
                <a:srgbClr val="121212"/>
              </a:solidFill>
              <a:latin typeface="+mn-ea"/>
            </a:endParaRPr>
          </a:p>
          <a:p>
            <a:pPr>
              <a:lnSpc>
                <a:spcPct val="150000"/>
              </a:lnSpc>
            </a:pPr>
            <a:endParaRPr lang="en-US" altLang="zh-CN" sz="1400" dirty="0">
              <a:solidFill>
                <a:srgbClr val="121212"/>
              </a:solidFill>
              <a:latin typeface="+mn-ea"/>
            </a:endParaRPr>
          </a:p>
          <a:p>
            <a:pPr marL="285750" indent="-285750">
              <a:lnSpc>
                <a:spcPct val="150000"/>
              </a:lnSpc>
              <a:buFont typeface="Arial" panose="020B0604020202020204" pitchFamily="34" charset="0"/>
              <a:buChar char="•"/>
            </a:pPr>
            <a:r>
              <a:rPr lang="zh-CN" altLang="en-US" sz="1400" dirty="0">
                <a:latin typeface="+mn-ea"/>
              </a:rPr>
              <a:t>评估</a:t>
            </a:r>
            <a:endParaRPr lang="en-US" altLang="zh-CN" sz="1400" dirty="0">
              <a:latin typeface="+mn-ea"/>
            </a:endParaRPr>
          </a:p>
          <a:p>
            <a:pPr marL="285750" indent="-285750">
              <a:lnSpc>
                <a:spcPct val="150000"/>
              </a:lnSpc>
              <a:buFont typeface="Arial" panose="020B0604020202020204" pitchFamily="34" charset="0"/>
              <a:buChar char="•"/>
            </a:pPr>
            <a:endParaRPr lang="en-US" altLang="zh-CN" sz="1400" dirty="0">
              <a:latin typeface="+mn-ea"/>
            </a:endParaRPr>
          </a:p>
        </p:txBody>
      </p:sp>
      <p:sp>
        <p:nvSpPr>
          <p:cNvPr id="6" name="Rectangle 1">
            <a:extLst>
              <a:ext uri="{FF2B5EF4-FFF2-40B4-BE49-F238E27FC236}">
                <a16:creationId xmlns:a16="http://schemas.microsoft.com/office/drawing/2014/main" id="{B14BF89B-4A4F-858D-0F65-9AEA28350AD0}"/>
              </a:ext>
            </a:extLst>
          </p:cNvPr>
          <p:cNvSpPr>
            <a:spLocks noChangeArrowheads="1"/>
          </p:cNvSpPr>
          <p:nvPr/>
        </p:nvSpPr>
        <p:spPr bwMode="auto">
          <a:xfrm>
            <a:off x="5939531" y="1182535"/>
            <a:ext cx="5303613" cy="1231106"/>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121212"/>
                </a:solidFill>
                <a:effectLst/>
                <a:latin typeface="Arial Unicode MS"/>
                <a:ea typeface="Menlo"/>
              </a:rPr>
              <a:t>NMS</a:t>
            </a:r>
            <a:r>
              <a:rPr kumimoji="0" lang="zh-CN" altLang="en-US" sz="1000" b="0" i="0" u="none" strike="noStrike" cap="none" normalizeH="0" baseline="0" dirty="0">
                <a:ln>
                  <a:noFill/>
                </a:ln>
                <a:solidFill>
                  <a:srgbClr val="121212"/>
                </a:solidFill>
                <a:effectLst/>
                <a:latin typeface="Arial Unicode MS"/>
                <a:ea typeface="Menlo"/>
              </a:rPr>
              <a:t>算法</a:t>
            </a:r>
            <a:endParaRPr kumimoji="0" lang="en-US" altLang="zh-CN" sz="1000" b="0" i="0" u="none" strike="noStrike" cap="none" normalizeH="0" baseline="0" dirty="0">
              <a:ln>
                <a:noFill/>
              </a:ln>
              <a:solidFill>
                <a:srgbClr val="121212"/>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121212"/>
                </a:solidFill>
                <a:effectLst/>
                <a:latin typeface="Arial Unicode MS"/>
                <a:ea typeface="Menlo"/>
              </a:rPr>
              <a:t>输入： 候选边界框集合B(每个候选框都有一个置信度)、IoU阈值N 输出： 最终的边界框集合D(初始为空集合) </a:t>
            </a:r>
            <a:endParaRPr kumimoji="0" lang="en-US" altLang="zh-CN" sz="1000" b="0" i="0" u="none" strike="noStrike" cap="none" normalizeH="0" baseline="0" dirty="0">
              <a:ln>
                <a:noFill/>
              </a:ln>
              <a:solidFill>
                <a:srgbClr val="121212"/>
              </a:solidFill>
              <a:effectLst/>
              <a:latin typeface="Arial Unicode MS"/>
              <a:ea typeface="Menlo"/>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zh-CN" altLang="zh-CN" sz="1000" b="0" i="0" u="none" strike="noStrike" cap="none" normalizeH="0" baseline="0" dirty="0">
                <a:ln>
                  <a:noFill/>
                </a:ln>
                <a:solidFill>
                  <a:srgbClr val="121212"/>
                </a:solidFill>
                <a:effectLst/>
                <a:latin typeface="Arial Unicode MS"/>
                <a:ea typeface="Menlo"/>
              </a:rPr>
              <a:t>对集合B根据置信度进行降序排序；</a:t>
            </a:r>
            <a:endParaRPr kumimoji="0" lang="en-US" altLang="zh-CN" sz="1000" b="0" i="0" u="none" strike="noStrike" cap="none" normalizeH="0" baseline="0" dirty="0">
              <a:ln>
                <a:noFill/>
              </a:ln>
              <a:solidFill>
                <a:srgbClr val="121212"/>
              </a:solidFill>
              <a:effectLst/>
              <a:latin typeface="Arial Unicode MS"/>
              <a:ea typeface="Menlo"/>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zh-CN" altLang="zh-CN" sz="1000" b="0" i="0" u="none" strike="noStrike" cap="none" normalizeH="0" baseline="0" dirty="0">
                <a:ln>
                  <a:noFill/>
                </a:ln>
                <a:solidFill>
                  <a:srgbClr val="121212"/>
                </a:solidFill>
                <a:effectLst/>
                <a:latin typeface="Arial Unicode MS"/>
                <a:ea typeface="Menlo"/>
              </a:rPr>
              <a:t>从集合B中选择第一个候选框(置信度最高)，把它放入集合D中并从集合B中删除；</a:t>
            </a:r>
            <a:endParaRPr kumimoji="0" lang="en-US" altLang="zh-CN" sz="1000" b="0" i="0" u="none" strike="noStrike" cap="none" normalizeH="0" baseline="0" dirty="0">
              <a:ln>
                <a:noFill/>
              </a:ln>
              <a:solidFill>
                <a:srgbClr val="121212"/>
              </a:solidFill>
              <a:effectLst/>
              <a:latin typeface="Arial Unicode MS"/>
              <a:ea typeface="Menlo"/>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zh-CN" altLang="zh-CN" sz="1000" b="0" i="0" u="none" strike="noStrike" cap="none" normalizeH="0" baseline="0" dirty="0">
                <a:ln>
                  <a:noFill/>
                </a:ln>
                <a:solidFill>
                  <a:srgbClr val="121212"/>
                </a:solidFill>
                <a:effectLst/>
                <a:latin typeface="Arial Unicode MS"/>
                <a:ea typeface="Menlo"/>
              </a:rPr>
              <a:t>遍历集合B中的每个候选框，计算它们与D集合中这个候选框的IoU值。如果IoU值大于阈值N，则把它从集合B中删除；</a:t>
            </a:r>
            <a:endParaRPr kumimoji="0" lang="en-US" altLang="zh-CN" sz="1000" b="0" i="0" u="none" strike="noStrike" cap="none" normalizeH="0" baseline="0" dirty="0">
              <a:ln>
                <a:noFill/>
              </a:ln>
              <a:solidFill>
                <a:srgbClr val="121212"/>
              </a:solidFill>
              <a:effectLst/>
              <a:latin typeface="Arial Unicode MS"/>
              <a:ea typeface="Menlo"/>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zh-CN" altLang="zh-CN" sz="1000" b="0" i="0" u="none" strike="noStrike" cap="none" normalizeH="0" baseline="0" dirty="0">
                <a:ln>
                  <a:noFill/>
                </a:ln>
                <a:solidFill>
                  <a:srgbClr val="121212"/>
                </a:solidFill>
                <a:effectLst/>
                <a:latin typeface="Arial Unicode MS"/>
                <a:ea typeface="Menlo"/>
              </a:rPr>
              <a:t>重复步骤2~3直到集合B为空。</a:t>
            </a:r>
            <a:r>
              <a:rPr kumimoji="0" lang="zh-CN" altLang="zh-CN" sz="4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039251BC-04AE-284D-E949-336C3C798AE3}"/>
              </a:ext>
            </a:extLst>
          </p:cNvPr>
          <p:cNvPicPr>
            <a:picLocks noChangeAspect="1"/>
          </p:cNvPicPr>
          <p:nvPr/>
        </p:nvPicPr>
        <p:blipFill>
          <a:blip r:embed="rId2"/>
          <a:stretch>
            <a:fillRect/>
          </a:stretch>
        </p:blipFill>
        <p:spPr>
          <a:xfrm>
            <a:off x="6416704" y="2806702"/>
            <a:ext cx="4553445" cy="3429000"/>
          </a:xfrm>
          <a:prstGeom prst="rect">
            <a:avLst/>
          </a:prstGeom>
        </p:spPr>
      </p:pic>
      <p:pic>
        <p:nvPicPr>
          <p:cNvPr id="10" name="图片 9">
            <a:extLst>
              <a:ext uri="{FF2B5EF4-FFF2-40B4-BE49-F238E27FC236}">
                <a16:creationId xmlns:a16="http://schemas.microsoft.com/office/drawing/2014/main" id="{381827F5-092E-8728-16EC-811D3EAD1C50}"/>
              </a:ext>
            </a:extLst>
          </p:cNvPr>
          <p:cNvPicPr>
            <a:picLocks noChangeAspect="1"/>
          </p:cNvPicPr>
          <p:nvPr/>
        </p:nvPicPr>
        <p:blipFill>
          <a:blip r:embed="rId3"/>
          <a:stretch>
            <a:fillRect/>
          </a:stretch>
        </p:blipFill>
        <p:spPr>
          <a:xfrm>
            <a:off x="1121686" y="3289010"/>
            <a:ext cx="4772220" cy="2946692"/>
          </a:xfrm>
          <a:prstGeom prst="rect">
            <a:avLst/>
          </a:prstGeom>
        </p:spPr>
      </p:pic>
    </p:spTree>
    <p:extLst>
      <p:ext uri="{BB962C8B-B14F-4D97-AF65-F5344CB8AC3E}">
        <p14:creationId xmlns:p14="http://schemas.microsoft.com/office/powerpoint/2010/main" val="4165777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2119</TotalTime>
  <Words>1465</Words>
  <Application>Microsoft Office PowerPoint</Application>
  <PresentationFormat>宽屏</PresentationFormat>
  <Paragraphs>296</Paragraphs>
  <Slides>12</Slides>
  <Notes>2</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12</vt:i4>
      </vt:variant>
    </vt:vector>
  </HeadingPairs>
  <TitlesOfParts>
    <vt:vector size="26" baseType="lpstr">
      <vt:lpstr>-apple-system</vt:lpstr>
      <vt:lpstr>Arial Unicode MS</vt:lpstr>
      <vt:lpstr>等线</vt:lpstr>
      <vt:lpstr>楷体</vt:lpstr>
      <vt:lpstr>微软雅黑</vt:lpstr>
      <vt:lpstr>微软雅黑</vt:lpstr>
      <vt:lpstr>Arial</vt:lpstr>
      <vt:lpstr>Calibri</vt:lpstr>
      <vt:lpstr>Century Gothic</vt:lpstr>
      <vt:lpstr>Segoe UI</vt:lpstr>
      <vt:lpstr>Segoe UI Light</vt:lpstr>
      <vt:lpstr>Office 主题​​</vt:lpstr>
      <vt:lpstr>2_OfficePLUS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李林昊</dc:creator>
  <cp:keywords>51PPT模板网</cp:keywords>
  <cp:lastModifiedBy>邱 瑞宸</cp:lastModifiedBy>
  <cp:revision>39</cp:revision>
  <dcterms:created xsi:type="dcterms:W3CDTF">2019-03-11T14:11:26Z</dcterms:created>
  <dcterms:modified xsi:type="dcterms:W3CDTF">2022-11-14T08:30:10Z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